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84" r:id="rId3"/>
    <p:sldId id="302" r:id="rId4"/>
    <p:sldId id="285" r:id="rId5"/>
    <p:sldId id="296" r:id="rId6"/>
    <p:sldId id="297" r:id="rId7"/>
    <p:sldId id="298" r:id="rId8"/>
    <p:sldId id="322" r:id="rId9"/>
    <p:sldId id="303" r:id="rId10"/>
    <p:sldId id="301" r:id="rId11"/>
    <p:sldId id="304" r:id="rId12"/>
    <p:sldId id="305" r:id="rId13"/>
    <p:sldId id="307" r:id="rId14"/>
    <p:sldId id="306" r:id="rId15"/>
    <p:sldId id="308" r:id="rId16"/>
    <p:sldId id="310" r:id="rId17"/>
    <p:sldId id="311" r:id="rId18"/>
    <p:sldId id="312" r:id="rId19"/>
    <p:sldId id="313" r:id="rId20"/>
    <p:sldId id="314" r:id="rId21"/>
    <p:sldId id="315" r:id="rId22"/>
    <p:sldId id="320" r:id="rId23"/>
    <p:sldId id="323" r:id="rId24"/>
    <p:sldId id="299" r:id="rId25"/>
    <p:sldId id="300" r:id="rId26"/>
    <p:sldId id="309" r:id="rId27"/>
    <p:sldId id="316" r:id="rId28"/>
    <p:sldId id="319"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E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76095" autoAdjust="0"/>
  </p:normalViewPr>
  <p:slideViewPr>
    <p:cSldViewPr snapToGrid="0">
      <p:cViewPr varScale="1">
        <p:scale>
          <a:sx n="68" d="100"/>
          <a:sy n="68" d="100"/>
        </p:scale>
        <p:origin x="10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verbeek\Documents\CI%20data\CI%20-%20Resilience%20overview.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verbeek\Documents\CI%20data\CI%20-%20Resilience%20overview.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verbeek\Documents\CI%20data\CI%20-%20Resilience%20overview.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cheverr&#237;a\Documents\PIIRS%20Module%201%20Project%20info\FY17%20CO%20Basic%20Data\Final%20data%20sets%20FY17\Reach%20data\FY17%20data%20Master%20REACH%20-%20January%2010%20-%20final%20all%20with%20graphs%20and%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cheverr&#237;a\Documents\PIIRS%20Module%201%20Project%20info\FY17%20CO%20Basic%20Data\Final%20data%20sets%20FY17\Reach%20data\FY17%20data%20Master%20REACH%20-%20January%2010%20-%20final%20all%20with%20graphs%20and%20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cheverr&#237;a\Documents\PIIRS%20Module%201%20Project%20info\FY17%20CO%20Basic%20Data\Final%20data%20sets%20FY17\Reach%20data\FY17%20data%20Master%20REACH%20-%20January%2010%20-%20final%20all%20with%20graphs%20and%20chart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cap="all" spc="120" normalizeH="0" baseline="0">
                <a:solidFill>
                  <a:schemeClr val="tx1">
                    <a:lumMod val="75000"/>
                  </a:schemeClr>
                </a:solidFill>
                <a:latin typeface="+mn-lt"/>
                <a:ea typeface="+mn-ea"/>
                <a:cs typeface="+mn-cs"/>
              </a:defRPr>
            </a:pPr>
            <a:r>
              <a:rPr lang="nl-NL"/>
              <a:t>FY15</a:t>
            </a:r>
          </a:p>
        </c:rich>
      </c:tx>
      <c:overlay val="0"/>
      <c:spPr>
        <a:noFill/>
        <a:ln>
          <a:noFill/>
        </a:ln>
        <a:effectLst/>
      </c:spPr>
      <c:txPr>
        <a:bodyPr rot="0" spcFirstLastPara="1" vertOverflow="ellipsis" vert="horz" wrap="square" anchor="ctr" anchorCtr="1"/>
        <a:lstStyle/>
        <a:p>
          <a:pPr>
            <a:defRPr sz="1200" b="1" i="0" u="none" strike="noStrike" kern="1200" cap="all" spc="120" normalizeH="0" baseline="0">
              <a:solidFill>
                <a:schemeClr val="tx1">
                  <a:lumMod val="7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'Resilience Integration'!$C$2</c:f>
              <c:strCache>
                <c:ptCount val="1"/>
                <c:pt idx="0">
                  <c:v>Fully included</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FFFFFF"/>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'Resilience Integration'!$C$4</c:f>
              <c:numCache>
                <c:formatCode>0%</c:formatCode>
                <c:ptCount val="1"/>
                <c:pt idx="0">
                  <c:v>0.16666666666666666</c:v>
                </c:pt>
              </c:numCache>
            </c:numRef>
          </c:val>
          <c:extLst>
            <c:ext xmlns:c16="http://schemas.microsoft.com/office/drawing/2014/chart" uri="{C3380CC4-5D6E-409C-BE32-E72D297353CC}">
              <c16:uniqueId val="{00000000-C4A7-B445-A30E-D8785DF9E185}"/>
            </c:ext>
          </c:extLst>
        </c:ser>
        <c:ser>
          <c:idx val="2"/>
          <c:order val="2"/>
          <c:tx>
            <c:strRef>
              <c:f>'Resilience Integration'!$E$2</c:f>
              <c:strCache>
                <c:ptCount val="1"/>
                <c:pt idx="0">
                  <c:v>Partially included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FFFFFF"/>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'Resilience Integration'!$E$4</c:f>
              <c:numCache>
                <c:formatCode>0%</c:formatCode>
                <c:ptCount val="1"/>
                <c:pt idx="0">
                  <c:v>0.23076923076923075</c:v>
                </c:pt>
              </c:numCache>
            </c:numRef>
          </c:val>
          <c:extLst>
            <c:ext xmlns:c16="http://schemas.microsoft.com/office/drawing/2014/chart" uri="{C3380CC4-5D6E-409C-BE32-E72D297353CC}">
              <c16:uniqueId val="{00000001-C4A7-B445-A30E-D8785DF9E185}"/>
            </c:ext>
          </c:extLst>
        </c:ser>
        <c:ser>
          <c:idx val="4"/>
          <c:order val="4"/>
          <c:tx>
            <c:strRef>
              <c:f>'Resilience Integration'!$G$2</c:f>
              <c:strCache>
                <c:ptCount val="1"/>
                <c:pt idx="0">
                  <c:v>Did not include actions</c:v>
                </c:pt>
              </c:strCache>
            </c:strRef>
          </c:tx>
          <c:spPr>
            <a:solidFill>
              <a:schemeClr val="accent1">
                <a:tint val="54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'Resilience Integration'!$G$4</c:f>
              <c:numCache>
                <c:formatCode>0%</c:formatCode>
                <c:ptCount val="1"/>
                <c:pt idx="0">
                  <c:v>0.60256410256410253</c:v>
                </c:pt>
              </c:numCache>
            </c:numRef>
          </c:val>
          <c:extLst>
            <c:ext xmlns:c16="http://schemas.microsoft.com/office/drawing/2014/chart" uri="{C3380CC4-5D6E-409C-BE32-E72D297353CC}">
              <c16:uniqueId val="{00000002-C4A7-B445-A30E-D8785DF9E185}"/>
            </c:ext>
          </c:extLst>
        </c:ser>
        <c:dLbls>
          <c:dLblPos val="ctr"/>
          <c:showLegendKey val="0"/>
          <c:showVal val="1"/>
          <c:showCatName val="0"/>
          <c:showSerName val="0"/>
          <c:showPercent val="0"/>
          <c:showBubbleSize val="0"/>
        </c:dLbls>
        <c:gapWidth val="79"/>
        <c:overlap val="100"/>
        <c:axId val="312463464"/>
        <c:axId val="314590816"/>
        <c:extLst>
          <c:ext xmlns:c15="http://schemas.microsoft.com/office/drawing/2012/chart" uri="{02D57815-91ED-43cb-92C2-25804820EDAC}">
            <c15:filteredBarSeries>
              <c15:ser>
                <c:idx val="1"/>
                <c:order val="1"/>
                <c:tx>
                  <c:strRef>
                    <c:extLst>
                      <c:ext uri="{02D57815-91ED-43cb-92C2-25804820EDAC}">
                        <c15:formulaRef>
                          <c15:sqref>'Resilience Integration'!$D$2</c15:sqref>
                        </c15:formulaRef>
                      </c:ext>
                    </c:extLst>
                    <c:strCache>
                      <c:ptCount val="1"/>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val>
                  <c:numRef>
                    <c:extLst>
                      <c:ext uri="{02D57815-91ED-43cb-92C2-25804820EDAC}">
                        <c15:formulaRef>
                          <c15:sqref>'Resilience Integration'!$D$4</c15:sqref>
                        </c15:formulaRef>
                      </c:ext>
                    </c:extLst>
                    <c:numCache>
                      <c:formatCode>0%</c:formatCode>
                      <c:ptCount val="1"/>
                    </c:numCache>
                  </c:numRef>
                </c:val>
                <c:extLst>
                  <c:ext xmlns:c16="http://schemas.microsoft.com/office/drawing/2014/chart" uri="{C3380CC4-5D6E-409C-BE32-E72D297353CC}">
                    <c16:uniqueId val="{00000003-C4A7-B445-A30E-D8785DF9E18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'Resilience Integration'!$F$2</c15:sqref>
                        </c15:formulaRef>
                      </c:ext>
                    </c:extLst>
                    <c:strCache>
                      <c:ptCount val="1"/>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extLst xmlns:c15="http://schemas.microsoft.com/office/drawing/2012/chart">
                      <c:ext xmlns:c15="http://schemas.microsoft.com/office/drawing/2012/chart" uri="{02D57815-91ED-43cb-92C2-25804820EDAC}">
                        <c15:formulaRef>
                          <c15:sqref>'Resilience Integration'!$F$4</c15:sqref>
                        </c15:formulaRef>
                      </c:ext>
                    </c:extLst>
                    <c:numCache>
                      <c:formatCode>0%</c:formatCode>
                      <c:ptCount val="1"/>
                    </c:numCache>
                  </c:numRef>
                </c:val>
                <c:extLst>
                  <c:ext xmlns:c16="http://schemas.microsoft.com/office/drawing/2014/chart" uri="{C3380CC4-5D6E-409C-BE32-E72D297353CC}">
                    <c16:uniqueId val="{00000004-C4A7-B445-A30E-D8785DF9E185}"/>
                  </c:ext>
                </c:extLst>
              </c15:ser>
            </c15:filteredBarSeries>
          </c:ext>
        </c:extLst>
      </c:barChart>
      <c:catAx>
        <c:axId val="31246346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14590816"/>
        <c:crosses val="autoZero"/>
        <c:auto val="1"/>
        <c:lblAlgn val="ctr"/>
        <c:lblOffset val="100"/>
        <c:noMultiLvlLbl val="0"/>
      </c:catAx>
      <c:valAx>
        <c:axId val="31459081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12463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000">
          <a:solidFill>
            <a:schemeClr val="tx1">
              <a:lumMod val="75000"/>
            </a:schemeClr>
          </a:solidFill>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20" b="1" i="0" u="none" strike="noStrike" kern="1200" cap="all" spc="120" normalizeH="0" baseline="0">
                <a:solidFill>
                  <a:schemeClr val="tx1">
                    <a:lumMod val="75000"/>
                  </a:schemeClr>
                </a:solidFill>
                <a:latin typeface="+mn-lt"/>
                <a:ea typeface="+mn-ea"/>
                <a:cs typeface="+mn-cs"/>
              </a:defRPr>
            </a:pPr>
            <a:r>
              <a:rPr lang="nl-NL"/>
              <a:t>FY16</a:t>
            </a:r>
          </a:p>
        </c:rich>
      </c:tx>
      <c:overlay val="0"/>
      <c:spPr>
        <a:noFill/>
        <a:ln>
          <a:noFill/>
        </a:ln>
        <a:effectLst/>
      </c:spPr>
      <c:txPr>
        <a:bodyPr rot="0" spcFirstLastPara="1" vertOverflow="ellipsis" vert="horz" wrap="square" anchor="ctr" anchorCtr="1"/>
        <a:lstStyle/>
        <a:p>
          <a:pPr>
            <a:defRPr sz="1320" b="1" i="0" u="none" strike="noStrike" kern="1200" cap="all" spc="120" normalizeH="0" baseline="0">
              <a:solidFill>
                <a:schemeClr val="tx1">
                  <a:lumMod val="75000"/>
                </a:schemeClr>
              </a:solidFill>
              <a:latin typeface="+mn-lt"/>
              <a:ea typeface="+mn-ea"/>
              <a:cs typeface="+mn-cs"/>
            </a:defRPr>
          </a:pPr>
          <a:endParaRPr lang="da-DK"/>
        </a:p>
      </c:txPr>
    </c:title>
    <c:autoTitleDeleted val="0"/>
    <c:plotArea>
      <c:layout>
        <c:manualLayout>
          <c:layoutTarget val="inner"/>
          <c:xMode val="edge"/>
          <c:yMode val="edge"/>
          <c:x val="3.5159628994185448E-2"/>
          <c:y val="0.32263124981952973"/>
          <c:w val="0.92968074201162909"/>
          <c:h val="0.61168835254686083"/>
        </c:manualLayout>
      </c:layout>
      <c:barChart>
        <c:barDir val="bar"/>
        <c:grouping val="percentStacked"/>
        <c:varyColors val="0"/>
        <c:ser>
          <c:idx val="0"/>
          <c:order val="0"/>
          <c:tx>
            <c:strRef>
              <c:f>'Resilience Integration'!$C$5</c:f>
              <c:strCache>
                <c:ptCount val="1"/>
                <c:pt idx="0">
                  <c:v>Fully included</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'Resilience Integration'!$C$7</c:f>
              <c:numCache>
                <c:formatCode>0%</c:formatCode>
                <c:ptCount val="1"/>
                <c:pt idx="0">
                  <c:v>0.27659574468085107</c:v>
                </c:pt>
              </c:numCache>
            </c:numRef>
          </c:val>
          <c:extLst>
            <c:ext xmlns:c16="http://schemas.microsoft.com/office/drawing/2014/chart" uri="{C3380CC4-5D6E-409C-BE32-E72D297353CC}">
              <c16:uniqueId val="{00000000-E517-1E49-B3FB-457F2524A993}"/>
            </c:ext>
          </c:extLst>
        </c:ser>
        <c:ser>
          <c:idx val="2"/>
          <c:order val="2"/>
          <c:tx>
            <c:strRef>
              <c:f>'Resilience Integration'!$E$5</c:f>
              <c:strCache>
                <c:ptCount val="1"/>
                <c:pt idx="0">
                  <c:v>Partially included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'Resilience Integration'!$E$7</c:f>
              <c:numCache>
                <c:formatCode>0%</c:formatCode>
                <c:ptCount val="1"/>
                <c:pt idx="0">
                  <c:v>0.41489361702127664</c:v>
                </c:pt>
              </c:numCache>
            </c:numRef>
          </c:val>
          <c:extLst>
            <c:ext xmlns:c16="http://schemas.microsoft.com/office/drawing/2014/chart" uri="{C3380CC4-5D6E-409C-BE32-E72D297353CC}">
              <c16:uniqueId val="{00000001-E517-1E49-B3FB-457F2524A993}"/>
            </c:ext>
          </c:extLst>
        </c:ser>
        <c:ser>
          <c:idx val="4"/>
          <c:order val="4"/>
          <c:tx>
            <c:strRef>
              <c:f>'Resilience Integration'!$G$5</c:f>
              <c:strCache>
                <c:ptCount val="1"/>
                <c:pt idx="0">
                  <c:v>Did not include actions</c:v>
                </c:pt>
              </c:strCache>
            </c:strRef>
          </c:tx>
          <c:spPr>
            <a:solidFill>
              <a:schemeClr val="accent1">
                <a:tint val="54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'Resilience Integration'!$G$7</c:f>
              <c:numCache>
                <c:formatCode>0%</c:formatCode>
                <c:ptCount val="1"/>
                <c:pt idx="0">
                  <c:v>0.30851063829787234</c:v>
                </c:pt>
              </c:numCache>
            </c:numRef>
          </c:val>
          <c:extLst>
            <c:ext xmlns:c16="http://schemas.microsoft.com/office/drawing/2014/chart" uri="{C3380CC4-5D6E-409C-BE32-E72D297353CC}">
              <c16:uniqueId val="{00000002-E517-1E49-B3FB-457F2524A993}"/>
            </c:ext>
          </c:extLst>
        </c:ser>
        <c:dLbls>
          <c:dLblPos val="ctr"/>
          <c:showLegendKey val="0"/>
          <c:showVal val="1"/>
          <c:showCatName val="0"/>
          <c:showSerName val="0"/>
          <c:showPercent val="0"/>
          <c:showBubbleSize val="0"/>
        </c:dLbls>
        <c:gapWidth val="79"/>
        <c:overlap val="100"/>
        <c:axId val="315123064"/>
        <c:axId val="313288664"/>
        <c:extLst>
          <c:ext xmlns:c15="http://schemas.microsoft.com/office/drawing/2012/chart" uri="{02D57815-91ED-43cb-92C2-25804820EDAC}">
            <c15:filteredBarSeries>
              <c15:ser>
                <c:idx val="1"/>
                <c:order val="1"/>
                <c:tx>
                  <c:strRef>
                    <c:extLst>
                      <c:ext uri="{02D57815-91ED-43cb-92C2-25804820EDAC}">
                        <c15:formulaRef>
                          <c15:sqref>'Resilience Integration'!$D$5</c15:sqref>
                        </c15:formulaRef>
                      </c:ext>
                    </c:extLst>
                    <c:strCache>
                      <c:ptCount val="1"/>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val>
                  <c:numRef>
                    <c:extLst>
                      <c:ext uri="{02D57815-91ED-43cb-92C2-25804820EDAC}">
                        <c15:formulaRef>
                          <c15:sqref>'Resilience Integration'!$D$7</c15:sqref>
                        </c15:formulaRef>
                      </c:ext>
                    </c:extLst>
                    <c:numCache>
                      <c:formatCode>0%</c:formatCode>
                      <c:ptCount val="1"/>
                    </c:numCache>
                  </c:numRef>
                </c:val>
                <c:extLst>
                  <c:ext xmlns:c16="http://schemas.microsoft.com/office/drawing/2014/chart" uri="{C3380CC4-5D6E-409C-BE32-E72D297353CC}">
                    <c16:uniqueId val="{00000003-E517-1E49-B3FB-457F2524A99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'Resilience Integration'!$F$5</c15:sqref>
                        </c15:formulaRef>
                      </c:ext>
                    </c:extLst>
                    <c:strCache>
                      <c:ptCount val="1"/>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extLst xmlns:c15="http://schemas.microsoft.com/office/drawing/2012/chart">
                      <c:ext xmlns:c15="http://schemas.microsoft.com/office/drawing/2012/chart" uri="{02D57815-91ED-43cb-92C2-25804820EDAC}">
                        <c15:formulaRef>
                          <c15:sqref>'Resilience Integration'!$F$7</c15:sqref>
                        </c15:formulaRef>
                      </c:ext>
                    </c:extLst>
                    <c:numCache>
                      <c:formatCode>0%</c:formatCode>
                      <c:ptCount val="1"/>
                    </c:numCache>
                  </c:numRef>
                </c:val>
                <c:extLst>
                  <c:ext xmlns:c16="http://schemas.microsoft.com/office/drawing/2014/chart" uri="{C3380CC4-5D6E-409C-BE32-E72D297353CC}">
                    <c16:uniqueId val="{00000004-E517-1E49-B3FB-457F2524A993}"/>
                  </c:ext>
                </c:extLst>
              </c15:ser>
            </c15:filteredBarSeries>
          </c:ext>
        </c:extLst>
      </c:barChart>
      <c:catAx>
        <c:axId val="31512306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13288664"/>
        <c:crosses val="autoZero"/>
        <c:auto val="1"/>
        <c:lblAlgn val="ctr"/>
        <c:lblOffset val="100"/>
        <c:noMultiLvlLbl val="0"/>
      </c:catAx>
      <c:valAx>
        <c:axId val="3132886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15123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100">
          <a:solidFill>
            <a:schemeClr val="tx1">
              <a:lumMod val="75000"/>
            </a:schemeClr>
          </a:solidFill>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cap="all" spc="120" normalizeH="0" baseline="0">
                <a:solidFill>
                  <a:schemeClr val="tx1">
                    <a:lumMod val="75000"/>
                  </a:schemeClr>
                </a:solidFill>
                <a:latin typeface="+mn-lt"/>
                <a:ea typeface="+mn-ea"/>
                <a:cs typeface="+mn-cs"/>
              </a:defRPr>
            </a:pPr>
            <a:r>
              <a:rPr lang="nl-NL"/>
              <a:t>FY17</a:t>
            </a:r>
          </a:p>
        </c:rich>
      </c:tx>
      <c:overlay val="0"/>
      <c:spPr>
        <a:noFill/>
        <a:ln>
          <a:noFill/>
        </a:ln>
        <a:effectLst/>
      </c:spPr>
      <c:txPr>
        <a:bodyPr rot="0" spcFirstLastPara="1" vertOverflow="ellipsis" vert="horz" wrap="square" anchor="ctr" anchorCtr="1"/>
        <a:lstStyle/>
        <a:p>
          <a:pPr>
            <a:defRPr sz="1200" b="1" i="0" u="none" strike="noStrike" kern="1200" cap="all" spc="120" normalizeH="0" baseline="0">
              <a:solidFill>
                <a:schemeClr val="tx1">
                  <a:lumMod val="75000"/>
                </a:schemeClr>
              </a:solidFill>
              <a:latin typeface="+mn-lt"/>
              <a:ea typeface="+mn-ea"/>
              <a:cs typeface="+mn-cs"/>
            </a:defRPr>
          </a:pPr>
          <a:endParaRPr lang="da-DK"/>
        </a:p>
      </c:txPr>
    </c:title>
    <c:autoTitleDeleted val="0"/>
    <c:plotArea>
      <c:layout>
        <c:manualLayout>
          <c:layoutTarget val="inner"/>
          <c:xMode val="edge"/>
          <c:yMode val="edge"/>
          <c:x val="4.3120344962759703E-2"/>
          <c:y val="0.41797760466359812"/>
          <c:w val="0.91375931007448064"/>
          <c:h val="0.50878670958407168"/>
        </c:manualLayout>
      </c:layout>
      <c:barChart>
        <c:barDir val="bar"/>
        <c:grouping val="percentStacked"/>
        <c:varyColors val="0"/>
        <c:ser>
          <c:idx val="0"/>
          <c:order val="0"/>
          <c:tx>
            <c:strRef>
              <c:f>'Resilience Integration'!$C$9</c:f>
              <c:strCache>
                <c:ptCount val="1"/>
                <c:pt idx="0">
                  <c:v>4. Transformative</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FFFFFF"/>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'Resilience Integration'!$C$12</c:f>
              <c:numCache>
                <c:formatCode>0%</c:formatCode>
                <c:ptCount val="1"/>
                <c:pt idx="0">
                  <c:v>0.17925736235595388</c:v>
                </c:pt>
              </c:numCache>
            </c:numRef>
          </c:val>
          <c:extLst>
            <c:ext xmlns:c16="http://schemas.microsoft.com/office/drawing/2014/chart" uri="{C3380CC4-5D6E-409C-BE32-E72D297353CC}">
              <c16:uniqueId val="{00000000-FD0E-D242-916C-0F6E1A949D25}"/>
            </c:ext>
          </c:extLst>
        </c:ser>
        <c:ser>
          <c:idx val="1"/>
          <c:order val="1"/>
          <c:tx>
            <c:strRef>
              <c:f>'Resilience Integration'!$D$9</c:f>
              <c:strCache>
                <c:ptCount val="1"/>
                <c:pt idx="0">
                  <c:v>3. Responsive</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FFFFFF"/>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'Resilience Integration'!$D$12</c:f>
              <c:numCache>
                <c:formatCode>0%</c:formatCode>
                <c:ptCount val="1"/>
                <c:pt idx="0">
                  <c:v>8.8348271446862997E-2</c:v>
                </c:pt>
              </c:numCache>
            </c:numRef>
          </c:val>
          <c:extLst>
            <c:ext xmlns:c16="http://schemas.microsoft.com/office/drawing/2014/chart" uri="{C3380CC4-5D6E-409C-BE32-E72D297353CC}">
              <c16:uniqueId val="{00000001-FD0E-D242-916C-0F6E1A949D25}"/>
            </c:ext>
          </c:extLst>
        </c:ser>
        <c:ser>
          <c:idx val="2"/>
          <c:order val="2"/>
          <c:tx>
            <c:strRef>
              <c:f>'Resilience Integration'!$E$9</c:f>
              <c:strCache>
                <c:ptCount val="1"/>
                <c:pt idx="0">
                  <c:v>2. Sensitive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FFFFFF"/>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'Resilience Integration'!$E$12</c:f>
              <c:numCache>
                <c:formatCode>0%</c:formatCode>
                <c:ptCount val="1"/>
                <c:pt idx="0">
                  <c:v>0.32522407170294493</c:v>
                </c:pt>
              </c:numCache>
            </c:numRef>
          </c:val>
          <c:extLst>
            <c:ext xmlns:c16="http://schemas.microsoft.com/office/drawing/2014/chart" uri="{C3380CC4-5D6E-409C-BE32-E72D297353CC}">
              <c16:uniqueId val="{00000002-FD0E-D242-916C-0F6E1A949D25}"/>
            </c:ext>
          </c:extLst>
        </c:ser>
        <c:ser>
          <c:idx val="3"/>
          <c:order val="3"/>
          <c:tx>
            <c:strRef>
              <c:f>'Resilience Integration'!$F$9</c:f>
              <c:strCache>
                <c:ptCount val="1"/>
                <c:pt idx="0">
                  <c:v>1. Neutral</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'Resilience Integration'!$F$12</c:f>
              <c:numCache>
                <c:formatCode>0%</c:formatCode>
                <c:ptCount val="1"/>
                <c:pt idx="0">
                  <c:v>0.28425096030729835</c:v>
                </c:pt>
              </c:numCache>
            </c:numRef>
          </c:val>
          <c:extLst>
            <c:ext xmlns:c16="http://schemas.microsoft.com/office/drawing/2014/chart" uri="{C3380CC4-5D6E-409C-BE32-E72D297353CC}">
              <c16:uniqueId val="{00000003-FD0E-D242-916C-0F6E1A949D25}"/>
            </c:ext>
          </c:extLst>
        </c:ser>
        <c:ser>
          <c:idx val="4"/>
          <c:order val="4"/>
          <c:tx>
            <c:strRef>
              <c:f>'Resilience Integration'!$G$9</c:f>
              <c:strCache>
                <c:ptCount val="1"/>
                <c:pt idx="0">
                  <c:v>0. Harmful</c:v>
                </c:pt>
              </c:strCache>
            </c:strRef>
          </c:tx>
          <c:spPr>
            <a:solidFill>
              <a:schemeClr val="accent1">
                <a:tint val="54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'Resilience Integration'!$G$12</c:f>
              <c:numCache>
                <c:formatCode>0%</c:formatCode>
                <c:ptCount val="1"/>
                <c:pt idx="0">
                  <c:v>0.12291933418693982</c:v>
                </c:pt>
              </c:numCache>
            </c:numRef>
          </c:val>
          <c:extLst>
            <c:ext xmlns:c16="http://schemas.microsoft.com/office/drawing/2014/chart" uri="{C3380CC4-5D6E-409C-BE32-E72D297353CC}">
              <c16:uniqueId val="{00000004-FD0E-D242-916C-0F6E1A949D25}"/>
            </c:ext>
          </c:extLst>
        </c:ser>
        <c:dLbls>
          <c:dLblPos val="ctr"/>
          <c:showLegendKey val="0"/>
          <c:showVal val="1"/>
          <c:showCatName val="0"/>
          <c:showSerName val="0"/>
          <c:showPercent val="0"/>
          <c:showBubbleSize val="0"/>
        </c:dLbls>
        <c:gapWidth val="79"/>
        <c:overlap val="100"/>
        <c:axId val="315680624"/>
        <c:axId val="282478576"/>
      </c:barChart>
      <c:catAx>
        <c:axId val="3156806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82478576"/>
        <c:crosses val="autoZero"/>
        <c:auto val="1"/>
        <c:lblAlgn val="ctr"/>
        <c:lblOffset val="100"/>
        <c:noMultiLvlLbl val="0"/>
      </c:catAx>
      <c:valAx>
        <c:axId val="28247857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15680624"/>
        <c:crosses val="autoZero"/>
        <c:crossBetween val="between"/>
      </c:valAx>
      <c:spPr>
        <a:noFill/>
        <a:ln>
          <a:noFill/>
        </a:ln>
        <a:effectLst/>
      </c:spPr>
    </c:plotArea>
    <c:legend>
      <c:legendPos val="t"/>
      <c:layout>
        <c:manualLayout>
          <c:xMode val="edge"/>
          <c:yMode val="edge"/>
          <c:x val="3.2629738243297519E-2"/>
          <c:y val="0.19349988169770899"/>
          <c:w val="0.87720671529151761"/>
          <c:h val="0.2147152877528125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000">
          <a:solidFill>
            <a:schemeClr val="tx1">
              <a:lumMod val="75000"/>
            </a:schemeClr>
          </a:solidFill>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75000"/>
                  </a:schemeClr>
                </a:solidFill>
                <a:latin typeface="Calibri" panose="020F0502020204030204" pitchFamily="34" charset="0"/>
                <a:ea typeface="+mn-ea"/>
                <a:cs typeface="+mn-cs"/>
              </a:defRPr>
            </a:pPr>
            <a:r>
              <a:rPr lang="en-US" dirty="0"/>
              <a:t>All projects and initiatives (FY17) </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75000"/>
                </a:schemeClr>
              </a:solidFill>
              <a:latin typeface="Calibri" panose="020F0502020204030204" pitchFamily="34" charset="0"/>
              <a:ea typeface="+mn-ea"/>
              <a:cs typeface="+mn-cs"/>
            </a:defRPr>
          </a:pPr>
          <a:endParaRPr lang="da-DK"/>
        </a:p>
      </c:txPr>
    </c:title>
    <c:autoTitleDeleted val="0"/>
    <c:plotArea>
      <c:layout>
        <c:manualLayout>
          <c:layoutTarget val="inner"/>
          <c:xMode val="edge"/>
          <c:yMode val="edge"/>
          <c:x val="6.2388230278626965E-2"/>
          <c:y val="0.21330627902281446"/>
          <c:w val="0.5229035227514125"/>
          <c:h val="0.72459479103573587"/>
        </c:manualLayout>
      </c:layout>
      <c:doughnutChart>
        <c:varyColors val="1"/>
        <c:ser>
          <c:idx val="0"/>
          <c:order val="0"/>
          <c:tx>
            <c:strRef>
              <c:f>'Markers - Totals'!$H$25</c:f>
              <c:strCache>
                <c:ptCount val="1"/>
                <c:pt idx="0">
                  <c:v>FY17</c:v>
                </c:pt>
              </c:strCache>
            </c:strRef>
          </c:tx>
          <c:explosion val="4"/>
          <c:dPt>
            <c:idx val="0"/>
            <c:bubble3D val="0"/>
            <c:spPr>
              <a:solidFill>
                <a:schemeClr val="accent6"/>
              </a:solidFill>
              <a:ln>
                <a:noFill/>
              </a:ln>
              <a:effectLst/>
            </c:spPr>
            <c:extLst>
              <c:ext xmlns:c16="http://schemas.microsoft.com/office/drawing/2014/chart" uri="{C3380CC4-5D6E-409C-BE32-E72D297353CC}">
                <c16:uniqueId val="{00000001-1763-FC49-ACD2-528F58B9C5F6}"/>
              </c:ext>
            </c:extLst>
          </c:dPt>
          <c:dPt>
            <c:idx val="1"/>
            <c:bubble3D val="0"/>
            <c:spPr>
              <a:solidFill>
                <a:schemeClr val="accent5"/>
              </a:solidFill>
              <a:ln>
                <a:noFill/>
              </a:ln>
              <a:effectLst/>
            </c:spPr>
            <c:extLst>
              <c:ext xmlns:c16="http://schemas.microsoft.com/office/drawing/2014/chart" uri="{C3380CC4-5D6E-409C-BE32-E72D297353CC}">
                <c16:uniqueId val="{00000003-1763-FC49-ACD2-528F58B9C5F6}"/>
              </c:ext>
            </c:extLst>
          </c:dPt>
          <c:dPt>
            <c:idx val="2"/>
            <c:bubble3D val="0"/>
            <c:spPr>
              <a:solidFill>
                <a:schemeClr val="accent4"/>
              </a:solidFill>
              <a:ln>
                <a:noFill/>
              </a:ln>
              <a:effectLst/>
            </c:spPr>
            <c:extLst>
              <c:ext xmlns:c16="http://schemas.microsoft.com/office/drawing/2014/chart" uri="{C3380CC4-5D6E-409C-BE32-E72D297353CC}">
                <c16:uniqueId val="{00000005-1763-FC49-ACD2-528F58B9C5F6}"/>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7-1763-FC49-ACD2-528F58B9C5F6}"/>
              </c:ext>
            </c:extLst>
          </c:dPt>
          <c:dPt>
            <c:idx val="4"/>
            <c:bubble3D val="0"/>
            <c:spPr>
              <a:solidFill>
                <a:schemeClr val="accent5">
                  <a:lumMod val="60000"/>
                </a:schemeClr>
              </a:solidFill>
              <a:ln>
                <a:noFill/>
              </a:ln>
              <a:effectLst/>
            </c:spPr>
            <c:extLst>
              <c:ext xmlns:c16="http://schemas.microsoft.com/office/drawing/2014/chart" uri="{C3380CC4-5D6E-409C-BE32-E72D297353CC}">
                <c16:uniqueId val="{00000009-1763-FC49-ACD2-528F58B9C5F6}"/>
              </c:ext>
            </c:extLst>
          </c:dPt>
          <c:dPt>
            <c:idx val="5"/>
            <c:bubble3D val="0"/>
            <c:spPr>
              <a:solidFill>
                <a:schemeClr val="accent4">
                  <a:lumMod val="60000"/>
                </a:schemeClr>
              </a:solidFill>
              <a:ln>
                <a:noFill/>
              </a:ln>
              <a:effectLst/>
            </c:spPr>
            <c:extLst>
              <c:ext xmlns:c16="http://schemas.microsoft.com/office/drawing/2014/chart" uri="{C3380CC4-5D6E-409C-BE32-E72D297353CC}">
                <c16:uniqueId val="{0000000B-1763-FC49-ACD2-528F58B9C5F6}"/>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schemeClr>
                    </a:solidFill>
                    <a:latin typeface="Calibri" panose="020F0502020204030204" pitchFamily="34" charset="0"/>
                    <a:ea typeface="+mn-ea"/>
                    <a:cs typeface="+mn-cs"/>
                  </a:defRPr>
                </a:pPr>
                <a:endParaRPr lang="da-DK"/>
              </a:p>
            </c:txPr>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'Markers - Totals'!$G$26:$G$31</c:f>
              <c:strCache>
                <c:ptCount val="6"/>
                <c:pt idx="0">
                  <c:v>4. Transformative</c:v>
                </c:pt>
                <c:pt idx="1">
                  <c:v>3. Responsive</c:v>
                </c:pt>
                <c:pt idx="2">
                  <c:v>2. Sensitive</c:v>
                </c:pt>
                <c:pt idx="3">
                  <c:v>1. Neutral</c:v>
                </c:pt>
                <c:pt idx="4">
                  <c:v>0. Harmful</c:v>
                </c:pt>
                <c:pt idx="5">
                  <c:v>No marker score</c:v>
                </c:pt>
              </c:strCache>
            </c:strRef>
          </c:cat>
          <c:val>
            <c:numRef>
              <c:f>'Markers - Totals'!$H$26:$H$31</c:f>
              <c:numCache>
                <c:formatCode>General</c:formatCode>
                <c:ptCount val="6"/>
                <c:pt idx="0">
                  <c:v>140</c:v>
                </c:pt>
                <c:pt idx="1">
                  <c:v>69</c:v>
                </c:pt>
                <c:pt idx="2">
                  <c:v>254</c:v>
                </c:pt>
                <c:pt idx="3">
                  <c:v>222</c:v>
                </c:pt>
                <c:pt idx="4">
                  <c:v>96</c:v>
                </c:pt>
                <c:pt idx="5">
                  <c:v>169</c:v>
                </c:pt>
              </c:numCache>
            </c:numRef>
          </c:val>
          <c:extLst>
            <c:ext xmlns:c16="http://schemas.microsoft.com/office/drawing/2014/chart" uri="{C3380CC4-5D6E-409C-BE32-E72D297353CC}">
              <c16:uniqueId val="{00000008-14C2-45C4-A870-A9E4C748A9C6}"/>
            </c:ext>
          </c:extLst>
        </c:ser>
        <c:dLbls>
          <c:showLegendKey val="0"/>
          <c:showVal val="0"/>
          <c:showCatName val="0"/>
          <c:showSerName val="0"/>
          <c:showPercent val="1"/>
          <c:showBubbleSize val="0"/>
          <c:showLeaderLines val="1"/>
        </c:dLbls>
        <c:firstSliceAng val="0"/>
        <c:holeSize val="66"/>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schemeClr>
              </a:solidFill>
              <a:latin typeface="Calibri" panose="020F0502020204030204" pitchFamily="34" charset="0"/>
              <a:ea typeface="+mn-ea"/>
              <a:cs typeface="+mn-cs"/>
            </a:defRPr>
          </a:pPr>
          <a:endParaRPr lang="da-DK"/>
        </a:p>
      </c:txPr>
    </c:legend>
    <c:plotVisOnly val="1"/>
    <c:dispBlanksAs val="gap"/>
    <c:showDLblsOverMax val="0"/>
  </c:chart>
  <c:spPr>
    <a:noFill/>
    <a:ln w="6350" cap="flat" cmpd="sng" algn="ctr">
      <a:solidFill>
        <a:schemeClr val="tx1"/>
      </a:solidFill>
      <a:prstDash val="solid"/>
      <a:miter lim="800000"/>
    </a:ln>
    <a:effectLst/>
  </c:spPr>
  <c:txPr>
    <a:bodyPr/>
    <a:lstStyle/>
    <a:p>
      <a:pPr>
        <a:defRPr sz="1000">
          <a:solidFill>
            <a:schemeClr val="tx1">
              <a:lumMod val="75000"/>
            </a:schemeClr>
          </a:solidFill>
          <a:latin typeface="Calibri" panose="020F0502020204030204" pitchFamily="34" charset="0"/>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1" i="0" u="none" strike="noStrike" kern="1200" baseline="0">
                <a:solidFill>
                  <a:schemeClr val="tx1">
                    <a:lumMod val="75000"/>
                  </a:schemeClr>
                </a:solidFill>
                <a:latin typeface="Calibri" panose="020F0502020204030204" pitchFamily="34" charset="0"/>
                <a:ea typeface="+mn-ea"/>
                <a:cs typeface="+mn-cs"/>
              </a:defRPr>
            </a:pPr>
            <a:r>
              <a:rPr lang="en-US" dirty="0"/>
              <a:t>All projects and initiatives, FY16 (inner ring) - FY17 (outer ring)</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75000"/>
                </a:schemeClr>
              </a:solidFill>
              <a:latin typeface="Calibri" panose="020F0502020204030204" pitchFamily="34" charset="0"/>
              <a:ea typeface="+mn-ea"/>
              <a:cs typeface="+mn-cs"/>
            </a:defRPr>
          </a:pPr>
          <a:endParaRPr lang="da-DK"/>
        </a:p>
      </c:txPr>
    </c:title>
    <c:autoTitleDeleted val="0"/>
    <c:plotArea>
      <c:layout>
        <c:manualLayout>
          <c:layoutTarget val="inner"/>
          <c:xMode val="edge"/>
          <c:yMode val="edge"/>
          <c:x val="0.14341937927862111"/>
          <c:y val="0.25270623864324654"/>
          <c:w val="0.42739599425643476"/>
          <c:h val="0.6715049464970726"/>
        </c:manualLayout>
      </c:layout>
      <c:doughnutChart>
        <c:varyColors val="1"/>
        <c:ser>
          <c:idx val="0"/>
          <c:order val="0"/>
          <c:tx>
            <c:strRef>
              <c:f>'Markers - Totals'!$H$15</c:f>
              <c:strCache>
                <c:ptCount val="1"/>
                <c:pt idx="0">
                  <c:v>FY16</c:v>
                </c:pt>
              </c:strCache>
            </c:strRef>
          </c:tx>
          <c:spPr>
            <a:ln>
              <a:solidFill>
                <a:schemeClr val="bg2"/>
              </a:solidFill>
            </a:ln>
          </c:spPr>
          <c:dPt>
            <c:idx val="0"/>
            <c:bubble3D val="0"/>
            <c:spPr>
              <a:solidFill>
                <a:schemeClr val="dk1">
                  <a:tint val="88500"/>
                </a:schemeClr>
              </a:solidFill>
              <a:ln>
                <a:solidFill>
                  <a:schemeClr val="bg2"/>
                </a:solidFill>
              </a:ln>
              <a:effectLst/>
            </c:spPr>
            <c:extLst>
              <c:ext xmlns:c16="http://schemas.microsoft.com/office/drawing/2014/chart" uri="{C3380CC4-5D6E-409C-BE32-E72D297353CC}">
                <c16:uniqueId val="{00000001-2194-4ADF-9669-86B4A044741C}"/>
              </c:ext>
            </c:extLst>
          </c:dPt>
          <c:dPt>
            <c:idx val="1"/>
            <c:bubble3D val="0"/>
            <c:spPr>
              <a:solidFill>
                <a:schemeClr val="dk1">
                  <a:tint val="55000"/>
                </a:schemeClr>
              </a:solidFill>
              <a:ln>
                <a:solidFill>
                  <a:schemeClr val="bg2"/>
                </a:solidFill>
              </a:ln>
              <a:effectLst/>
            </c:spPr>
            <c:extLst>
              <c:ext xmlns:c16="http://schemas.microsoft.com/office/drawing/2014/chart" uri="{C3380CC4-5D6E-409C-BE32-E72D297353CC}">
                <c16:uniqueId val="{00000003-2194-4ADF-9669-86B4A044741C}"/>
              </c:ext>
            </c:extLst>
          </c:dPt>
          <c:dPt>
            <c:idx val="2"/>
            <c:bubble3D val="0"/>
            <c:spPr>
              <a:solidFill>
                <a:schemeClr val="dk1">
                  <a:tint val="75000"/>
                </a:schemeClr>
              </a:solidFill>
              <a:ln>
                <a:solidFill>
                  <a:schemeClr val="bg2"/>
                </a:solidFill>
              </a:ln>
              <a:effectLst/>
            </c:spPr>
            <c:extLst>
              <c:ext xmlns:c16="http://schemas.microsoft.com/office/drawing/2014/chart" uri="{C3380CC4-5D6E-409C-BE32-E72D297353CC}">
                <c16:uniqueId val="{00000005-2194-4ADF-9669-86B4A044741C}"/>
              </c:ext>
            </c:extLst>
          </c:dPt>
          <c:dPt>
            <c:idx val="3"/>
            <c:bubble3D val="0"/>
            <c:spPr>
              <a:solidFill>
                <a:schemeClr val="dk1">
                  <a:tint val="98500"/>
                </a:schemeClr>
              </a:solidFill>
              <a:ln>
                <a:solidFill>
                  <a:schemeClr val="bg2"/>
                </a:solidFill>
              </a:ln>
              <a:effectLst/>
            </c:spPr>
            <c:extLst>
              <c:ext xmlns:c16="http://schemas.microsoft.com/office/drawing/2014/chart" uri="{C3380CC4-5D6E-409C-BE32-E72D297353CC}">
                <c16:uniqueId val="{00000007-2194-4ADF-9669-86B4A044741C}"/>
              </c:ext>
            </c:extLst>
          </c:dPt>
          <c:dPt>
            <c:idx val="4"/>
            <c:bubble3D val="0"/>
            <c:spPr>
              <a:solidFill>
                <a:schemeClr val="dk1">
                  <a:tint val="30000"/>
                </a:schemeClr>
              </a:solidFill>
              <a:ln>
                <a:solidFill>
                  <a:schemeClr val="bg2"/>
                </a:solidFill>
              </a:ln>
              <a:effectLst/>
            </c:spPr>
            <c:extLst>
              <c:ext xmlns:c16="http://schemas.microsoft.com/office/drawing/2014/chart" uri="{C3380CC4-5D6E-409C-BE32-E72D297353CC}">
                <c16:uniqueId val="{00000009-2194-4ADF-9669-86B4A044741C}"/>
              </c:ext>
            </c:extLst>
          </c:dPt>
          <c:dPt>
            <c:idx val="5"/>
            <c:bubble3D val="0"/>
            <c:spPr>
              <a:solidFill>
                <a:schemeClr val="dk1">
                  <a:tint val="60000"/>
                </a:schemeClr>
              </a:solidFill>
              <a:ln>
                <a:solidFill>
                  <a:schemeClr val="bg2"/>
                </a:solidFill>
              </a:ln>
              <a:effectLst/>
            </c:spPr>
            <c:extLst>
              <c:ext xmlns:c16="http://schemas.microsoft.com/office/drawing/2014/chart" uri="{C3380CC4-5D6E-409C-BE32-E72D297353CC}">
                <c16:uniqueId val="{0000000B-2194-4ADF-9669-86B4A044741C}"/>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schemeClr>
                    </a:solidFill>
                    <a:latin typeface="Calibri" panose="020F0502020204030204" pitchFamily="34" charset="0"/>
                    <a:ea typeface="+mn-ea"/>
                    <a:cs typeface="+mn-cs"/>
                  </a:defRPr>
                </a:pPr>
                <a:endParaRPr lang="da-DK"/>
              </a:p>
            </c:txPr>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'Markers - Totals'!$G$16:$G$21</c:f>
              <c:strCache>
                <c:ptCount val="6"/>
                <c:pt idx="0">
                  <c:v>4. Transformational</c:v>
                </c:pt>
                <c:pt idx="1">
                  <c:v>3. Responsive</c:v>
                </c:pt>
                <c:pt idx="2">
                  <c:v>2. Accommodating</c:v>
                </c:pt>
                <c:pt idx="3">
                  <c:v>1. Tokenistic</c:v>
                </c:pt>
                <c:pt idx="4">
                  <c:v>0.Unaware</c:v>
                </c:pt>
                <c:pt idx="5">
                  <c:v>No marker score</c:v>
                </c:pt>
              </c:strCache>
            </c:strRef>
          </c:cat>
          <c:val>
            <c:numRef>
              <c:f>'Markers - Totals'!$H$16:$H$21</c:f>
              <c:numCache>
                <c:formatCode>General</c:formatCode>
                <c:ptCount val="6"/>
                <c:pt idx="0">
                  <c:v>88</c:v>
                </c:pt>
                <c:pt idx="1">
                  <c:v>50</c:v>
                </c:pt>
                <c:pt idx="2">
                  <c:v>645</c:v>
                </c:pt>
                <c:pt idx="3">
                  <c:v>91</c:v>
                </c:pt>
                <c:pt idx="4">
                  <c:v>84</c:v>
                </c:pt>
                <c:pt idx="5">
                  <c:v>86</c:v>
                </c:pt>
              </c:numCache>
            </c:numRef>
          </c:val>
          <c:extLst>
            <c:ext xmlns:c16="http://schemas.microsoft.com/office/drawing/2014/chart" uri="{C3380CC4-5D6E-409C-BE32-E72D297353CC}">
              <c16:uniqueId val="{0000000C-2194-4ADF-9669-86B4A044741C}"/>
            </c:ext>
          </c:extLst>
        </c:ser>
        <c:ser>
          <c:idx val="1"/>
          <c:order val="1"/>
          <c:tx>
            <c:strRef>
              <c:f>'Markers - Totals'!$I$15</c:f>
              <c:strCache>
                <c:ptCount val="1"/>
                <c:pt idx="0">
                  <c:v>FY17</c:v>
                </c:pt>
              </c:strCache>
            </c:strRef>
          </c:tx>
          <c:spPr>
            <a:ln>
              <a:solidFill>
                <a:schemeClr val="bg2"/>
              </a:solidFill>
            </a:ln>
          </c:spPr>
          <c:explosion val="2"/>
          <c:dPt>
            <c:idx val="0"/>
            <c:bubble3D val="0"/>
            <c:spPr>
              <a:solidFill>
                <a:schemeClr val="dk1">
                  <a:tint val="88500"/>
                </a:schemeClr>
              </a:solidFill>
              <a:ln>
                <a:solidFill>
                  <a:schemeClr val="bg2"/>
                </a:solidFill>
              </a:ln>
              <a:effectLst/>
            </c:spPr>
            <c:extLst>
              <c:ext xmlns:c16="http://schemas.microsoft.com/office/drawing/2014/chart" uri="{C3380CC4-5D6E-409C-BE32-E72D297353CC}">
                <c16:uniqueId val="{0000000D-3281-E244-8D1B-E8B6E0E8ED93}"/>
              </c:ext>
            </c:extLst>
          </c:dPt>
          <c:dPt>
            <c:idx val="1"/>
            <c:bubble3D val="0"/>
            <c:spPr>
              <a:solidFill>
                <a:schemeClr val="dk1">
                  <a:tint val="55000"/>
                </a:schemeClr>
              </a:solidFill>
              <a:ln>
                <a:solidFill>
                  <a:schemeClr val="bg2"/>
                </a:solidFill>
              </a:ln>
              <a:effectLst/>
            </c:spPr>
            <c:extLst>
              <c:ext xmlns:c16="http://schemas.microsoft.com/office/drawing/2014/chart" uri="{C3380CC4-5D6E-409C-BE32-E72D297353CC}">
                <c16:uniqueId val="{0000000F-3281-E244-8D1B-E8B6E0E8ED93}"/>
              </c:ext>
            </c:extLst>
          </c:dPt>
          <c:dPt>
            <c:idx val="2"/>
            <c:bubble3D val="0"/>
            <c:spPr>
              <a:solidFill>
                <a:schemeClr val="dk1">
                  <a:tint val="75000"/>
                </a:schemeClr>
              </a:solidFill>
              <a:ln>
                <a:solidFill>
                  <a:schemeClr val="bg2"/>
                </a:solidFill>
              </a:ln>
              <a:effectLst/>
            </c:spPr>
            <c:extLst>
              <c:ext xmlns:c16="http://schemas.microsoft.com/office/drawing/2014/chart" uri="{C3380CC4-5D6E-409C-BE32-E72D297353CC}">
                <c16:uniqueId val="{00000011-3281-E244-8D1B-E8B6E0E8ED93}"/>
              </c:ext>
            </c:extLst>
          </c:dPt>
          <c:dPt>
            <c:idx val="3"/>
            <c:bubble3D val="0"/>
            <c:spPr>
              <a:solidFill>
                <a:schemeClr val="dk1">
                  <a:tint val="98500"/>
                </a:schemeClr>
              </a:solidFill>
              <a:ln>
                <a:solidFill>
                  <a:schemeClr val="bg2"/>
                </a:solidFill>
              </a:ln>
              <a:effectLst/>
            </c:spPr>
            <c:extLst>
              <c:ext xmlns:c16="http://schemas.microsoft.com/office/drawing/2014/chart" uri="{C3380CC4-5D6E-409C-BE32-E72D297353CC}">
                <c16:uniqueId val="{00000013-3281-E244-8D1B-E8B6E0E8ED93}"/>
              </c:ext>
            </c:extLst>
          </c:dPt>
          <c:dPt>
            <c:idx val="4"/>
            <c:bubble3D val="0"/>
            <c:spPr>
              <a:solidFill>
                <a:schemeClr val="dk1">
                  <a:tint val="30000"/>
                </a:schemeClr>
              </a:solidFill>
              <a:ln>
                <a:solidFill>
                  <a:schemeClr val="bg2"/>
                </a:solidFill>
              </a:ln>
              <a:effectLst/>
            </c:spPr>
            <c:extLst>
              <c:ext xmlns:c16="http://schemas.microsoft.com/office/drawing/2014/chart" uri="{C3380CC4-5D6E-409C-BE32-E72D297353CC}">
                <c16:uniqueId val="{00000015-3281-E244-8D1B-E8B6E0E8ED93}"/>
              </c:ext>
            </c:extLst>
          </c:dPt>
          <c:dPt>
            <c:idx val="5"/>
            <c:bubble3D val="0"/>
            <c:spPr>
              <a:solidFill>
                <a:schemeClr val="dk1">
                  <a:tint val="60000"/>
                </a:schemeClr>
              </a:solidFill>
              <a:ln>
                <a:solidFill>
                  <a:schemeClr val="bg2"/>
                </a:solidFill>
              </a:ln>
              <a:effectLst/>
            </c:spPr>
            <c:extLst>
              <c:ext xmlns:c16="http://schemas.microsoft.com/office/drawing/2014/chart" uri="{C3380CC4-5D6E-409C-BE32-E72D297353CC}">
                <c16:uniqueId val="{00000017-3281-E244-8D1B-E8B6E0E8ED93}"/>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schemeClr>
                    </a:solidFill>
                    <a:latin typeface="Calibri" panose="020F0502020204030204" pitchFamily="34" charset="0"/>
                    <a:ea typeface="+mn-ea"/>
                    <a:cs typeface="+mn-cs"/>
                  </a:defRPr>
                </a:pPr>
                <a:endParaRPr lang="da-DK"/>
              </a:p>
            </c:txPr>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'Markers - Totals'!$G$16:$G$21</c:f>
              <c:strCache>
                <c:ptCount val="6"/>
                <c:pt idx="0">
                  <c:v>4. Transformational</c:v>
                </c:pt>
                <c:pt idx="1">
                  <c:v>3. Responsive</c:v>
                </c:pt>
                <c:pt idx="2">
                  <c:v>2. Accommodating</c:v>
                </c:pt>
                <c:pt idx="3">
                  <c:v>1. Tokenistic</c:v>
                </c:pt>
                <c:pt idx="4">
                  <c:v>0.Unaware</c:v>
                </c:pt>
                <c:pt idx="5">
                  <c:v>No marker score</c:v>
                </c:pt>
              </c:strCache>
            </c:strRef>
          </c:cat>
          <c:val>
            <c:numRef>
              <c:f>'Markers - Totals'!$I$16:$I$21</c:f>
              <c:numCache>
                <c:formatCode>General</c:formatCode>
                <c:ptCount val="6"/>
                <c:pt idx="0">
                  <c:v>89</c:v>
                </c:pt>
                <c:pt idx="1">
                  <c:v>60</c:v>
                </c:pt>
                <c:pt idx="2">
                  <c:v>552</c:v>
                </c:pt>
                <c:pt idx="3">
                  <c:v>55</c:v>
                </c:pt>
                <c:pt idx="4">
                  <c:v>69</c:v>
                </c:pt>
                <c:pt idx="5">
                  <c:v>125</c:v>
                </c:pt>
              </c:numCache>
            </c:numRef>
          </c:val>
          <c:extLst>
            <c:ext xmlns:c16="http://schemas.microsoft.com/office/drawing/2014/chart" uri="{C3380CC4-5D6E-409C-BE32-E72D297353CC}">
              <c16:uniqueId val="{00000018-3281-E244-8D1B-E8B6E0E8ED93}"/>
            </c:ext>
          </c:extLst>
        </c:ser>
        <c:dLbls>
          <c:showLegendKey val="0"/>
          <c:showVal val="0"/>
          <c:showCatName val="0"/>
          <c:showSerName val="0"/>
          <c:showPercent val="1"/>
          <c:showBubbleSize val="0"/>
          <c:showLeaderLines val="1"/>
        </c:dLbls>
        <c:firstSliceAng val="0"/>
        <c:holeSize val="41"/>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schemeClr>
              </a:solidFill>
              <a:latin typeface="Calibri" panose="020F0502020204030204" pitchFamily="34" charset="0"/>
              <a:ea typeface="+mn-ea"/>
              <a:cs typeface="+mn-cs"/>
            </a:defRPr>
          </a:pPr>
          <a:endParaRPr lang="da-DK"/>
        </a:p>
      </c:txPr>
    </c:legend>
    <c:plotVisOnly val="1"/>
    <c:dispBlanksAs val="gap"/>
    <c:showDLblsOverMax val="0"/>
  </c:chart>
  <c:spPr>
    <a:noFill/>
    <a:ln w="6350" cap="flat" cmpd="sng" algn="ctr">
      <a:solidFill>
        <a:schemeClr val="tx1"/>
      </a:solidFill>
      <a:prstDash val="solid"/>
      <a:round/>
    </a:ln>
    <a:effectLst/>
  </c:spPr>
  <c:txPr>
    <a:bodyPr/>
    <a:lstStyle/>
    <a:p>
      <a:pPr>
        <a:defRPr sz="1000">
          <a:solidFill>
            <a:schemeClr val="tx1">
              <a:lumMod val="75000"/>
            </a:schemeClr>
          </a:solidFill>
          <a:latin typeface="Calibri" panose="020F0502020204030204" pitchFamily="34" charset="0"/>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1" i="0" u="none" strike="noStrike" kern="1200" spc="0" baseline="0">
                <a:solidFill>
                  <a:schemeClr val="tx1">
                    <a:lumMod val="75000"/>
                  </a:schemeClr>
                </a:solidFill>
                <a:latin typeface="Calibri" panose="020F0502020204030204" pitchFamily="34" charset="0"/>
                <a:ea typeface="+mn-ea"/>
                <a:cs typeface="+mn-cs"/>
              </a:defRPr>
            </a:pPr>
            <a:r>
              <a:rPr lang="en-US" b="1" dirty="0"/>
              <a:t>All projects and initiatives, FY16 (inner ring) - FY17 (outer ring)</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75000"/>
                </a:schemeClr>
              </a:solidFill>
              <a:latin typeface="Calibri" panose="020F0502020204030204" pitchFamily="34" charset="0"/>
              <a:ea typeface="+mn-ea"/>
              <a:cs typeface="+mn-cs"/>
            </a:defRPr>
          </a:pPr>
          <a:endParaRPr lang="da-DK"/>
        </a:p>
      </c:txPr>
    </c:title>
    <c:autoTitleDeleted val="0"/>
    <c:plotArea>
      <c:layout>
        <c:manualLayout>
          <c:layoutTarget val="inner"/>
          <c:xMode val="edge"/>
          <c:yMode val="edge"/>
          <c:x val="0.1733853451804763"/>
          <c:y val="0.23502432355408878"/>
          <c:w val="0.43462062655012157"/>
          <c:h val="0.71941758988554672"/>
        </c:manualLayout>
      </c:layout>
      <c:doughnutChart>
        <c:varyColors val="1"/>
        <c:ser>
          <c:idx val="0"/>
          <c:order val="0"/>
          <c:tx>
            <c:strRef>
              <c:f>'Markers - Totals'!$H$4</c:f>
              <c:strCache>
                <c:ptCount val="1"/>
                <c:pt idx="0">
                  <c:v>FY16</c:v>
                </c:pt>
              </c:strCache>
            </c:strRef>
          </c:tx>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A4DC-4ABE-A92A-330911052D19}"/>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A4DC-4ABE-A92A-330911052D19}"/>
              </c:ext>
            </c:extLst>
          </c:dPt>
          <c:dPt>
            <c:idx val="2"/>
            <c:bubble3D val="0"/>
            <c:explosion val="21"/>
            <c:spPr>
              <a:solidFill>
                <a:schemeClr val="dk1">
                  <a:tint val="75000"/>
                </a:schemeClr>
              </a:solidFill>
              <a:ln w="19050">
                <a:solidFill>
                  <a:schemeClr val="lt1"/>
                </a:solidFill>
              </a:ln>
              <a:effectLst/>
            </c:spPr>
            <c:extLst>
              <c:ext xmlns:c16="http://schemas.microsoft.com/office/drawing/2014/chart" uri="{C3380CC4-5D6E-409C-BE32-E72D297353CC}">
                <c16:uniqueId val="{00000005-A4DC-4ABE-A92A-330911052D19}"/>
              </c:ext>
            </c:extLst>
          </c:dPt>
          <c:dPt>
            <c:idx val="3"/>
            <c:bubble3D val="0"/>
            <c:spPr>
              <a:solidFill>
                <a:schemeClr val="dk1">
                  <a:tint val="98500"/>
                </a:schemeClr>
              </a:solidFill>
              <a:ln w="19050">
                <a:solidFill>
                  <a:schemeClr val="lt1"/>
                </a:solidFill>
              </a:ln>
              <a:effectLst/>
            </c:spPr>
            <c:extLst>
              <c:ext xmlns:c16="http://schemas.microsoft.com/office/drawing/2014/chart" uri="{C3380CC4-5D6E-409C-BE32-E72D297353CC}">
                <c16:uniqueId val="{00000007-A4DC-4ABE-A92A-330911052D19}"/>
              </c:ext>
            </c:extLst>
          </c:dPt>
          <c:dPt>
            <c:idx val="4"/>
            <c:bubble3D val="0"/>
            <c:spPr>
              <a:solidFill>
                <a:schemeClr val="dk1">
                  <a:tint val="30000"/>
                </a:schemeClr>
              </a:solidFill>
              <a:ln w="19050">
                <a:solidFill>
                  <a:schemeClr val="lt1"/>
                </a:solidFill>
              </a:ln>
              <a:effectLst/>
            </c:spPr>
            <c:extLst>
              <c:ext xmlns:c16="http://schemas.microsoft.com/office/drawing/2014/chart" uri="{C3380CC4-5D6E-409C-BE32-E72D297353CC}">
                <c16:uniqueId val="{00000009-A4DC-4ABE-A92A-330911052D19}"/>
              </c:ext>
            </c:extLst>
          </c:dPt>
          <c:dPt>
            <c:idx val="5"/>
            <c:bubble3D val="0"/>
            <c:spPr>
              <a:solidFill>
                <a:schemeClr val="dk1">
                  <a:tint val="60000"/>
                </a:schemeClr>
              </a:solidFill>
              <a:ln w="19050">
                <a:solidFill>
                  <a:schemeClr val="lt1"/>
                </a:solidFill>
              </a:ln>
              <a:effectLst/>
            </c:spPr>
            <c:extLst>
              <c:ext xmlns:c16="http://schemas.microsoft.com/office/drawing/2014/chart" uri="{C3380CC4-5D6E-409C-BE32-E72D297353CC}">
                <c16:uniqueId val="{0000000B-A4DC-4ABE-A92A-330911052D19}"/>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schemeClr>
                    </a:solidFill>
                    <a:latin typeface="Calibri" panose="020F0502020204030204" pitchFamily="34" charset="0"/>
                    <a:ea typeface="+mn-ea"/>
                    <a:cs typeface="+mn-cs"/>
                  </a:defRPr>
                </a:pPr>
                <a:endParaRPr lang="da-DK"/>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'Markers - Totals'!$G$5:$G$10</c:f>
              <c:strCache>
                <c:ptCount val="6"/>
                <c:pt idx="0">
                  <c:v>4. Transformative</c:v>
                </c:pt>
                <c:pt idx="1">
                  <c:v>3. Responsive</c:v>
                </c:pt>
                <c:pt idx="2">
                  <c:v>2. Sensitive</c:v>
                </c:pt>
                <c:pt idx="3">
                  <c:v>1. Neutral</c:v>
                </c:pt>
                <c:pt idx="4">
                  <c:v>0.Harmful</c:v>
                </c:pt>
                <c:pt idx="5">
                  <c:v>No  marker score</c:v>
                </c:pt>
              </c:strCache>
            </c:strRef>
          </c:cat>
          <c:val>
            <c:numRef>
              <c:f>'Markers - Totals'!$H$5:$H$10</c:f>
              <c:numCache>
                <c:formatCode>General</c:formatCode>
                <c:ptCount val="6"/>
                <c:pt idx="0">
                  <c:v>188</c:v>
                </c:pt>
                <c:pt idx="1">
                  <c:v>94</c:v>
                </c:pt>
                <c:pt idx="2">
                  <c:v>465</c:v>
                </c:pt>
                <c:pt idx="3">
                  <c:v>171</c:v>
                </c:pt>
                <c:pt idx="4">
                  <c:v>50</c:v>
                </c:pt>
                <c:pt idx="5">
                  <c:v>76</c:v>
                </c:pt>
              </c:numCache>
            </c:numRef>
          </c:val>
          <c:extLst>
            <c:ext xmlns:c16="http://schemas.microsoft.com/office/drawing/2014/chart" uri="{C3380CC4-5D6E-409C-BE32-E72D297353CC}">
              <c16:uniqueId val="{0000000C-A4DC-4ABE-A92A-330911052D19}"/>
            </c:ext>
          </c:extLst>
        </c:ser>
        <c:ser>
          <c:idx val="1"/>
          <c:order val="1"/>
          <c:tx>
            <c:strRef>
              <c:f>'Markers - Totals'!$I$4</c:f>
              <c:strCache>
                <c:ptCount val="1"/>
                <c:pt idx="0">
                  <c:v>FY17</c:v>
                </c:pt>
              </c:strCache>
            </c:strRef>
          </c:tx>
          <c:explosion val="2"/>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D-14FD-554F-BA39-B38A27702B25}"/>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F-14FD-554F-BA39-B38A27702B25}"/>
              </c:ext>
            </c:extLst>
          </c:dPt>
          <c:dPt>
            <c:idx val="2"/>
            <c:bubble3D val="0"/>
            <c:spPr>
              <a:solidFill>
                <a:schemeClr val="dk1">
                  <a:tint val="75000"/>
                </a:schemeClr>
              </a:solidFill>
              <a:ln w="19050">
                <a:solidFill>
                  <a:schemeClr val="lt1"/>
                </a:solidFill>
              </a:ln>
              <a:effectLst/>
            </c:spPr>
            <c:extLst>
              <c:ext xmlns:c16="http://schemas.microsoft.com/office/drawing/2014/chart" uri="{C3380CC4-5D6E-409C-BE32-E72D297353CC}">
                <c16:uniqueId val="{00000011-14FD-554F-BA39-B38A27702B25}"/>
              </c:ext>
            </c:extLst>
          </c:dPt>
          <c:dPt>
            <c:idx val="3"/>
            <c:bubble3D val="0"/>
            <c:spPr>
              <a:solidFill>
                <a:schemeClr val="dk1">
                  <a:tint val="98500"/>
                </a:schemeClr>
              </a:solidFill>
              <a:ln w="19050">
                <a:solidFill>
                  <a:schemeClr val="lt1"/>
                </a:solidFill>
              </a:ln>
              <a:effectLst/>
            </c:spPr>
            <c:extLst>
              <c:ext xmlns:c16="http://schemas.microsoft.com/office/drawing/2014/chart" uri="{C3380CC4-5D6E-409C-BE32-E72D297353CC}">
                <c16:uniqueId val="{00000013-14FD-554F-BA39-B38A27702B25}"/>
              </c:ext>
            </c:extLst>
          </c:dPt>
          <c:dPt>
            <c:idx val="4"/>
            <c:bubble3D val="0"/>
            <c:spPr>
              <a:solidFill>
                <a:schemeClr val="dk1">
                  <a:tint val="30000"/>
                </a:schemeClr>
              </a:solidFill>
              <a:ln w="19050">
                <a:solidFill>
                  <a:schemeClr val="lt1"/>
                </a:solidFill>
              </a:ln>
              <a:effectLst/>
            </c:spPr>
            <c:extLst>
              <c:ext xmlns:c16="http://schemas.microsoft.com/office/drawing/2014/chart" uri="{C3380CC4-5D6E-409C-BE32-E72D297353CC}">
                <c16:uniqueId val="{00000015-14FD-554F-BA39-B38A27702B25}"/>
              </c:ext>
            </c:extLst>
          </c:dPt>
          <c:dPt>
            <c:idx val="5"/>
            <c:bubble3D val="0"/>
            <c:spPr>
              <a:solidFill>
                <a:schemeClr val="dk1">
                  <a:tint val="60000"/>
                </a:schemeClr>
              </a:solidFill>
              <a:ln w="19050">
                <a:solidFill>
                  <a:schemeClr val="lt1"/>
                </a:solidFill>
              </a:ln>
              <a:effectLst/>
            </c:spPr>
            <c:extLst>
              <c:ext xmlns:c16="http://schemas.microsoft.com/office/drawing/2014/chart" uri="{C3380CC4-5D6E-409C-BE32-E72D297353CC}">
                <c16:uniqueId val="{00000017-14FD-554F-BA39-B38A27702B25}"/>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schemeClr>
                    </a:solidFill>
                    <a:latin typeface="Calibri" panose="020F0502020204030204" pitchFamily="34" charset="0"/>
                    <a:ea typeface="+mn-ea"/>
                    <a:cs typeface="+mn-cs"/>
                  </a:defRPr>
                </a:pPr>
                <a:endParaRPr lang="da-DK"/>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'Markers - Totals'!$G$5:$G$10</c:f>
              <c:strCache>
                <c:ptCount val="6"/>
                <c:pt idx="0">
                  <c:v>4. Transformative</c:v>
                </c:pt>
                <c:pt idx="1">
                  <c:v>3. Responsive</c:v>
                </c:pt>
                <c:pt idx="2">
                  <c:v>2. Sensitive</c:v>
                </c:pt>
                <c:pt idx="3">
                  <c:v>1. Neutral</c:v>
                </c:pt>
                <c:pt idx="4">
                  <c:v>0.Harmful</c:v>
                </c:pt>
                <c:pt idx="5">
                  <c:v>No  marker score</c:v>
                </c:pt>
              </c:strCache>
            </c:strRef>
          </c:cat>
          <c:val>
            <c:numRef>
              <c:f>'Markers - Totals'!$I$5:$I$10</c:f>
              <c:numCache>
                <c:formatCode>General</c:formatCode>
                <c:ptCount val="6"/>
                <c:pt idx="0">
                  <c:v>160</c:v>
                </c:pt>
                <c:pt idx="1">
                  <c:v>114</c:v>
                </c:pt>
                <c:pt idx="2">
                  <c:v>424</c:v>
                </c:pt>
                <c:pt idx="3">
                  <c:v>135</c:v>
                </c:pt>
                <c:pt idx="4">
                  <c:v>26</c:v>
                </c:pt>
                <c:pt idx="5">
                  <c:v>91</c:v>
                </c:pt>
              </c:numCache>
            </c:numRef>
          </c:val>
          <c:extLst>
            <c:ext xmlns:c16="http://schemas.microsoft.com/office/drawing/2014/chart" uri="{C3380CC4-5D6E-409C-BE32-E72D297353CC}">
              <c16:uniqueId val="{00000018-14FD-554F-BA39-B38A27702B25}"/>
            </c:ext>
          </c:extLst>
        </c:ser>
        <c:dLbls>
          <c:showLegendKey val="0"/>
          <c:showVal val="0"/>
          <c:showCatName val="0"/>
          <c:showSerName val="0"/>
          <c:showPercent val="0"/>
          <c:showBubbleSize val="0"/>
          <c:showLeaderLines val="1"/>
        </c:dLbls>
        <c:firstSliceAng val="0"/>
        <c:holeSize val="41"/>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schemeClr>
              </a:solidFill>
              <a:latin typeface="Calibri" panose="020F0502020204030204" pitchFamily="34" charset="0"/>
              <a:ea typeface="+mn-ea"/>
              <a:cs typeface="+mn-cs"/>
            </a:defRPr>
          </a:pPr>
          <a:endParaRPr lang="da-DK"/>
        </a:p>
      </c:txPr>
    </c:legend>
    <c:plotVisOnly val="1"/>
    <c:dispBlanksAs val="gap"/>
    <c:showDLblsOverMax val="0"/>
  </c:chart>
  <c:spPr>
    <a:noFill/>
    <a:ln w="9525" cap="flat" cmpd="sng" algn="ctr">
      <a:solidFill>
        <a:schemeClr val="tx1"/>
      </a:solidFill>
      <a:round/>
    </a:ln>
    <a:effectLst/>
  </c:spPr>
  <c:txPr>
    <a:bodyPr/>
    <a:lstStyle/>
    <a:p>
      <a:pPr>
        <a:defRPr sz="1000">
          <a:solidFill>
            <a:schemeClr val="tx1">
              <a:lumMod val="75000"/>
            </a:schemeClr>
          </a:solidFill>
          <a:latin typeface="Calibri" panose="020F0502020204030204" pitchFamily="34" charset="0"/>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9BD604-2D7E-4688-8BA6-3AAEAC7FA1BB}" type="doc">
      <dgm:prSet loTypeId="urn:microsoft.com/office/officeart/2005/8/layout/process4" loCatId="list" qsTypeId="urn:microsoft.com/office/officeart/2005/8/quickstyle/simple1" qsCatId="simple" csTypeId="urn:microsoft.com/office/officeart/2005/8/colors/accent2_3" csCatId="accent2" phldr="1"/>
      <dgm:spPr/>
      <dgm:t>
        <a:bodyPr/>
        <a:lstStyle/>
        <a:p>
          <a:endParaRPr lang="en-US"/>
        </a:p>
      </dgm:t>
    </dgm:pt>
    <dgm:pt modelId="{39F1CC3A-C099-49A0-B147-CACB59CE5A08}">
      <dgm:prSet phldrT="[Texte]" custT="1"/>
      <dgm:spPr/>
      <dgm:t>
        <a:bodyPr/>
        <a:lstStyle/>
        <a:p>
          <a:r>
            <a:rPr lang="fr-FR" sz="1800" b="1" dirty="0" err="1">
              <a:latin typeface="+mj-lt"/>
            </a:rPr>
            <a:t>Gather</a:t>
          </a:r>
          <a:r>
            <a:rPr lang="fr-FR" sz="1800" b="1" dirty="0">
              <a:latin typeface="+mj-lt"/>
            </a:rPr>
            <a:t> </a:t>
          </a:r>
          <a:r>
            <a:rPr lang="fr-FR" sz="1800" b="1" dirty="0" err="1">
              <a:latin typeface="+mj-lt"/>
            </a:rPr>
            <a:t>available</a:t>
          </a:r>
          <a:r>
            <a:rPr lang="fr-FR" sz="1800" b="1" dirty="0">
              <a:latin typeface="+mj-lt"/>
            </a:rPr>
            <a:t> </a:t>
          </a:r>
          <a:r>
            <a:rPr lang="fr-FR" sz="1800" b="1" dirty="0" err="1">
              <a:latin typeface="+mj-lt"/>
            </a:rPr>
            <a:t>project</a:t>
          </a:r>
          <a:r>
            <a:rPr lang="fr-FR" sz="1800" b="1" dirty="0">
              <a:latin typeface="+mj-lt"/>
            </a:rPr>
            <a:t> documents </a:t>
          </a:r>
          <a:endParaRPr lang="en-US" sz="1800" b="1" dirty="0">
            <a:latin typeface="+mj-lt"/>
          </a:endParaRPr>
        </a:p>
      </dgm:t>
    </dgm:pt>
    <dgm:pt modelId="{3804CEA8-921A-421F-90EA-4D988DA21A88}" type="parTrans" cxnId="{EC855211-DCBE-4DAD-B75A-78A0A904BCD7}">
      <dgm:prSet/>
      <dgm:spPr/>
      <dgm:t>
        <a:bodyPr/>
        <a:lstStyle/>
        <a:p>
          <a:endParaRPr lang="en-US" sz="1800" b="1">
            <a:solidFill>
              <a:schemeClr val="tx1">
                <a:lumMod val="75000"/>
              </a:schemeClr>
            </a:solidFill>
            <a:latin typeface="+mj-lt"/>
          </a:endParaRPr>
        </a:p>
      </dgm:t>
    </dgm:pt>
    <dgm:pt modelId="{3EDDCD1F-F4F5-4629-93EB-A6EDC36CE723}" type="sibTrans" cxnId="{EC855211-DCBE-4DAD-B75A-78A0A904BCD7}">
      <dgm:prSet/>
      <dgm:spPr/>
      <dgm:t>
        <a:bodyPr/>
        <a:lstStyle/>
        <a:p>
          <a:endParaRPr lang="en-US" sz="1800" b="1">
            <a:solidFill>
              <a:schemeClr val="tx1">
                <a:lumMod val="75000"/>
              </a:schemeClr>
            </a:solidFill>
            <a:latin typeface="+mj-lt"/>
          </a:endParaRPr>
        </a:p>
      </dgm:t>
    </dgm:pt>
    <dgm:pt modelId="{4A0C4F81-C0AC-4F20-9BF9-7B7099E7980B}">
      <dgm:prSet phldrT="[Texte]" custT="1"/>
      <dgm:spPr/>
      <dgm:t>
        <a:bodyPr/>
        <a:lstStyle/>
        <a:p>
          <a:r>
            <a:rPr lang="fr-FR" sz="1800" b="1" dirty="0" err="1">
              <a:latin typeface="+mj-lt"/>
            </a:rPr>
            <a:t>Review</a:t>
          </a:r>
          <a:r>
            <a:rPr lang="fr-FR" sz="1800" b="1" dirty="0">
              <a:latin typeface="+mj-lt"/>
            </a:rPr>
            <a:t> the Resilience Marker Guidance Note</a:t>
          </a:r>
          <a:endParaRPr lang="en-US" sz="1800" b="1" dirty="0">
            <a:latin typeface="+mj-lt"/>
          </a:endParaRPr>
        </a:p>
      </dgm:t>
    </dgm:pt>
    <dgm:pt modelId="{E69CD2BF-1387-4C76-AE72-44EDAF9D372A}" type="parTrans" cxnId="{060D023E-E3CC-4F5E-918C-C2F72FA04020}">
      <dgm:prSet/>
      <dgm:spPr/>
      <dgm:t>
        <a:bodyPr/>
        <a:lstStyle/>
        <a:p>
          <a:endParaRPr lang="en-US" sz="1800" b="1">
            <a:solidFill>
              <a:schemeClr val="tx1">
                <a:lumMod val="75000"/>
              </a:schemeClr>
            </a:solidFill>
            <a:latin typeface="+mj-lt"/>
          </a:endParaRPr>
        </a:p>
      </dgm:t>
    </dgm:pt>
    <dgm:pt modelId="{88938AEC-A811-46D8-960E-1C235F0E894C}" type="sibTrans" cxnId="{060D023E-E3CC-4F5E-918C-C2F72FA04020}">
      <dgm:prSet/>
      <dgm:spPr/>
      <dgm:t>
        <a:bodyPr/>
        <a:lstStyle/>
        <a:p>
          <a:endParaRPr lang="en-US" sz="1800" b="1">
            <a:solidFill>
              <a:schemeClr val="tx1">
                <a:lumMod val="75000"/>
              </a:schemeClr>
            </a:solidFill>
            <a:latin typeface="+mj-lt"/>
          </a:endParaRPr>
        </a:p>
      </dgm:t>
    </dgm:pt>
    <dgm:pt modelId="{CAEEEC61-F8F1-4E97-B8C7-3253F70FF6F8}">
      <dgm:prSet phldrT="[Texte]" custT="1"/>
      <dgm:spPr/>
      <dgm:t>
        <a:bodyPr/>
        <a:lstStyle/>
        <a:p>
          <a:r>
            <a:rPr lang="fr-FR" sz="1800" b="1" dirty="0">
              <a:latin typeface="+mj-lt"/>
            </a:rPr>
            <a:t>Go </a:t>
          </a:r>
          <a:r>
            <a:rPr lang="fr-FR" sz="1800" b="1" dirty="0" err="1">
              <a:latin typeface="+mj-lt"/>
            </a:rPr>
            <a:t>through</a:t>
          </a:r>
          <a:r>
            <a:rPr lang="fr-FR" sz="1800" b="1" dirty="0">
              <a:latin typeface="+mj-lt"/>
            </a:rPr>
            <a:t> and </a:t>
          </a:r>
          <a:r>
            <a:rPr lang="fr-FR" sz="1800" b="1" dirty="0" err="1">
              <a:latin typeface="+mj-lt"/>
            </a:rPr>
            <a:t>answer</a:t>
          </a:r>
          <a:r>
            <a:rPr lang="fr-FR" sz="1800" b="1" dirty="0">
              <a:latin typeface="+mj-lt"/>
            </a:rPr>
            <a:t> the questions </a:t>
          </a:r>
          <a:br>
            <a:rPr lang="fr-FR" sz="1800" b="1" dirty="0">
              <a:latin typeface="+mj-lt"/>
            </a:rPr>
          </a:br>
          <a:r>
            <a:rPr lang="fr-FR" sz="1800" b="1" dirty="0">
              <a:latin typeface="+mj-lt"/>
            </a:rPr>
            <a:t>in the </a:t>
          </a:r>
          <a:r>
            <a:rPr lang="fr-FR" sz="1800" b="1" dirty="0" err="1">
              <a:latin typeface="+mj-lt"/>
            </a:rPr>
            <a:t>Vetting</a:t>
          </a:r>
          <a:r>
            <a:rPr lang="fr-FR" sz="1800" b="1" dirty="0">
              <a:latin typeface="+mj-lt"/>
            </a:rPr>
            <a:t> </a:t>
          </a:r>
          <a:r>
            <a:rPr lang="fr-FR" sz="1800" b="1" dirty="0" err="1">
              <a:latin typeface="+mj-lt"/>
            </a:rPr>
            <a:t>Form</a:t>
          </a:r>
          <a:endParaRPr lang="en-US" sz="1800" b="1" dirty="0">
            <a:latin typeface="+mj-lt"/>
          </a:endParaRPr>
        </a:p>
      </dgm:t>
    </dgm:pt>
    <dgm:pt modelId="{C2C44668-E1D5-4A20-90A9-FF77065B3D62}" type="parTrans" cxnId="{9010AB3B-2038-4E1B-A6B8-40DA44715FCB}">
      <dgm:prSet/>
      <dgm:spPr/>
      <dgm:t>
        <a:bodyPr/>
        <a:lstStyle/>
        <a:p>
          <a:endParaRPr lang="en-US" sz="1800" b="1">
            <a:solidFill>
              <a:schemeClr val="tx1">
                <a:lumMod val="75000"/>
              </a:schemeClr>
            </a:solidFill>
            <a:latin typeface="+mj-lt"/>
          </a:endParaRPr>
        </a:p>
      </dgm:t>
    </dgm:pt>
    <dgm:pt modelId="{37B275A3-75AC-4B3B-972E-F7A93732C24E}" type="sibTrans" cxnId="{9010AB3B-2038-4E1B-A6B8-40DA44715FCB}">
      <dgm:prSet/>
      <dgm:spPr/>
      <dgm:t>
        <a:bodyPr/>
        <a:lstStyle/>
        <a:p>
          <a:endParaRPr lang="en-US" sz="1800" b="1">
            <a:solidFill>
              <a:schemeClr val="tx1">
                <a:lumMod val="75000"/>
              </a:schemeClr>
            </a:solidFill>
            <a:latin typeface="+mj-lt"/>
          </a:endParaRPr>
        </a:p>
      </dgm:t>
    </dgm:pt>
    <dgm:pt modelId="{508A7940-DE54-438E-9A48-A0D0D521A2AA}">
      <dgm:prSet custT="1"/>
      <dgm:spPr/>
      <dgm:t>
        <a:bodyPr/>
        <a:lstStyle/>
        <a:p>
          <a:r>
            <a:rPr lang="fr-FR" sz="1800" b="1" dirty="0" err="1">
              <a:latin typeface="+mj-lt"/>
            </a:rPr>
            <a:t>Add</a:t>
          </a:r>
          <a:r>
            <a:rPr lang="fr-FR" sz="1800" b="1" dirty="0">
              <a:latin typeface="+mj-lt"/>
            </a:rPr>
            <a:t> justification </a:t>
          </a:r>
          <a:r>
            <a:rPr lang="fr-FR" sz="1800" b="1" dirty="0" err="1">
              <a:latin typeface="+mj-lt"/>
            </a:rPr>
            <a:t>elements</a:t>
          </a:r>
          <a:r>
            <a:rPr lang="fr-FR" sz="1800" b="1" dirty="0">
              <a:latin typeface="+mj-lt"/>
            </a:rPr>
            <a:t> </a:t>
          </a:r>
          <a:br>
            <a:rPr lang="fr-FR" sz="1800" b="1" dirty="0">
              <a:latin typeface="+mj-lt"/>
            </a:rPr>
          </a:br>
          <a:r>
            <a:rPr lang="fr-FR" sz="1800" b="1" dirty="0">
              <a:latin typeface="+mj-lt"/>
            </a:rPr>
            <a:t>(</a:t>
          </a:r>
          <a:r>
            <a:rPr lang="fr-FR" sz="1800" b="1" dirty="0" err="1">
              <a:latin typeface="+mj-lt"/>
            </a:rPr>
            <a:t>analysis</a:t>
          </a:r>
          <a:r>
            <a:rPr lang="fr-FR" sz="1800" b="1" dirty="0">
              <a:latin typeface="+mj-lt"/>
            </a:rPr>
            <a:t>, </a:t>
          </a:r>
          <a:r>
            <a:rPr lang="fr-FR" sz="1800" b="1" dirty="0" err="1">
              <a:latin typeface="+mj-lt"/>
            </a:rPr>
            <a:t>supporting</a:t>
          </a:r>
          <a:r>
            <a:rPr lang="fr-FR" sz="1800" b="1" dirty="0">
              <a:latin typeface="+mj-lt"/>
            </a:rPr>
            <a:t> documents, links)</a:t>
          </a:r>
          <a:endParaRPr lang="en-US" sz="1800" b="1" dirty="0">
            <a:latin typeface="+mj-lt"/>
          </a:endParaRPr>
        </a:p>
      </dgm:t>
    </dgm:pt>
    <dgm:pt modelId="{D7A14B1C-39D3-40B1-9544-AD0C0E16FFF2}" type="parTrans" cxnId="{812C951C-09E8-41DE-8755-7DF062840C92}">
      <dgm:prSet/>
      <dgm:spPr/>
      <dgm:t>
        <a:bodyPr/>
        <a:lstStyle/>
        <a:p>
          <a:endParaRPr lang="en-US" sz="1800" b="1">
            <a:solidFill>
              <a:schemeClr val="tx1">
                <a:lumMod val="75000"/>
              </a:schemeClr>
            </a:solidFill>
            <a:latin typeface="+mj-lt"/>
          </a:endParaRPr>
        </a:p>
      </dgm:t>
    </dgm:pt>
    <dgm:pt modelId="{F2245BEF-FADE-4635-B4E0-D2D13B6713E0}" type="sibTrans" cxnId="{812C951C-09E8-41DE-8755-7DF062840C92}">
      <dgm:prSet/>
      <dgm:spPr/>
      <dgm:t>
        <a:bodyPr/>
        <a:lstStyle/>
        <a:p>
          <a:endParaRPr lang="en-US" sz="1800" b="1">
            <a:solidFill>
              <a:schemeClr val="tx1">
                <a:lumMod val="75000"/>
              </a:schemeClr>
            </a:solidFill>
            <a:latin typeface="+mj-lt"/>
          </a:endParaRPr>
        </a:p>
      </dgm:t>
    </dgm:pt>
    <dgm:pt modelId="{6C0DF213-7A20-4888-B7DA-B9EFC0B4EC62}">
      <dgm:prSet custT="1"/>
      <dgm:spPr/>
      <dgm:t>
        <a:bodyPr/>
        <a:lstStyle/>
        <a:p>
          <a:r>
            <a:rPr lang="fr-FR" sz="1800" b="1">
              <a:latin typeface="+mj-lt"/>
            </a:rPr>
            <a:t>Share and discuss with relevant team members, partners, etc.</a:t>
          </a:r>
          <a:endParaRPr lang="en-US" sz="1800" b="1" dirty="0">
            <a:latin typeface="+mj-lt"/>
          </a:endParaRPr>
        </a:p>
      </dgm:t>
    </dgm:pt>
    <dgm:pt modelId="{E6275F57-6BDB-478E-8E8B-672933DD4871}" type="parTrans" cxnId="{2906C82C-2CC2-4FC6-82AD-F6DEE56AB229}">
      <dgm:prSet/>
      <dgm:spPr/>
      <dgm:t>
        <a:bodyPr/>
        <a:lstStyle/>
        <a:p>
          <a:endParaRPr lang="en-US" sz="1800" b="1">
            <a:solidFill>
              <a:schemeClr val="tx1">
                <a:lumMod val="75000"/>
              </a:schemeClr>
            </a:solidFill>
            <a:latin typeface="+mj-lt"/>
          </a:endParaRPr>
        </a:p>
      </dgm:t>
    </dgm:pt>
    <dgm:pt modelId="{FE35DAD3-F3A1-477D-8876-0A209CC5075F}" type="sibTrans" cxnId="{2906C82C-2CC2-4FC6-82AD-F6DEE56AB229}">
      <dgm:prSet/>
      <dgm:spPr/>
      <dgm:t>
        <a:bodyPr/>
        <a:lstStyle/>
        <a:p>
          <a:endParaRPr lang="en-US" sz="1800" b="1">
            <a:solidFill>
              <a:schemeClr val="tx1">
                <a:lumMod val="75000"/>
              </a:schemeClr>
            </a:solidFill>
            <a:latin typeface="+mj-lt"/>
          </a:endParaRPr>
        </a:p>
      </dgm:t>
    </dgm:pt>
    <dgm:pt modelId="{A7A7425C-F9BB-4878-9B26-72C6F7089CC5}" type="pres">
      <dgm:prSet presAssocID="{859BD604-2D7E-4688-8BA6-3AAEAC7FA1BB}" presName="Name0" presStyleCnt="0">
        <dgm:presLayoutVars>
          <dgm:dir/>
          <dgm:animLvl val="lvl"/>
          <dgm:resizeHandles val="exact"/>
        </dgm:presLayoutVars>
      </dgm:prSet>
      <dgm:spPr/>
    </dgm:pt>
    <dgm:pt modelId="{ED7D1F76-A285-4A1B-8C1D-8F7CB7F1013F}" type="pres">
      <dgm:prSet presAssocID="{6C0DF213-7A20-4888-B7DA-B9EFC0B4EC62}" presName="boxAndChildren" presStyleCnt="0"/>
      <dgm:spPr/>
    </dgm:pt>
    <dgm:pt modelId="{3BEF57EB-000A-4C6D-B086-E09092E4FAA3}" type="pres">
      <dgm:prSet presAssocID="{6C0DF213-7A20-4888-B7DA-B9EFC0B4EC62}" presName="parentTextBox" presStyleLbl="node1" presStyleIdx="0" presStyleCnt="5"/>
      <dgm:spPr/>
    </dgm:pt>
    <dgm:pt modelId="{1B14B868-262E-4572-BC69-F1CF8F9851FE}" type="pres">
      <dgm:prSet presAssocID="{F2245BEF-FADE-4635-B4E0-D2D13B6713E0}" presName="sp" presStyleCnt="0"/>
      <dgm:spPr/>
    </dgm:pt>
    <dgm:pt modelId="{682A36F7-7CED-4D0B-8A14-32DEA3696035}" type="pres">
      <dgm:prSet presAssocID="{508A7940-DE54-438E-9A48-A0D0D521A2AA}" presName="arrowAndChildren" presStyleCnt="0"/>
      <dgm:spPr/>
    </dgm:pt>
    <dgm:pt modelId="{A6916D1D-F2ED-45D9-9599-5DFAD93F879F}" type="pres">
      <dgm:prSet presAssocID="{508A7940-DE54-438E-9A48-A0D0D521A2AA}" presName="parentTextArrow" presStyleLbl="node1" presStyleIdx="1" presStyleCnt="5"/>
      <dgm:spPr/>
    </dgm:pt>
    <dgm:pt modelId="{A90CCCAE-AD57-4764-93B3-AE11F84CD85B}" type="pres">
      <dgm:prSet presAssocID="{37B275A3-75AC-4B3B-972E-F7A93732C24E}" presName="sp" presStyleCnt="0"/>
      <dgm:spPr/>
    </dgm:pt>
    <dgm:pt modelId="{61CA0C39-4BD1-4A41-A3A7-7E3B191AB1CF}" type="pres">
      <dgm:prSet presAssocID="{CAEEEC61-F8F1-4E97-B8C7-3253F70FF6F8}" presName="arrowAndChildren" presStyleCnt="0"/>
      <dgm:spPr/>
    </dgm:pt>
    <dgm:pt modelId="{E2189801-E71E-4EC7-B37F-D588A720D499}" type="pres">
      <dgm:prSet presAssocID="{CAEEEC61-F8F1-4E97-B8C7-3253F70FF6F8}" presName="parentTextArrow" presStyleLbl="node1" presStyleIdx="2" presStyleCnt="5"/>
      <dgm:spPr/>
    </dgm:pt>
    <dgm:pt modelId="{FD1C2996-F42D-4888-8473-117CC34F76E3}" type="pres">
      <dgm:prSet presAssocID="{88938AEC-A811-46D8-960E-1C235F0E894C}" presName="sp" presStyleCnt="0"/>
      <dgm:spPr/>
    </dgm:pt>
    <dgm:pt modelId="{CCF803F0-D202-4EB9-8E8A-BC594C205A75}" type="pres">
      <dgm:prSet presAssocID="{4A0C4F81-C0AC-4F20-9BF9-7B7099E7980B}" presName="arrowAndChildren" presStyleCnt="0"/>
      <dgm:spPr/>
    </dgm:pt>
    <dgm:pt modelId="{544BA941-D975-4C99-A9F0-63E8A45A5B9A}" type="pres">
      <dgm:prSet presAssocID="{4A0C4F81-C0AC-4F20-9BF9-7B7099E7980B}" presName="parentTextArrow" presStyleLbl="node1" presStyleIdx="3" presStyleCnt="5"/>
      <dgm:spPr/>
    </dgm:pt>
    <dgm:pt modelId="{53A34328-C7E9-48FC-9588-C6DF9F735892}" type="pres">
      <dgm:prSet presAssocID="{3EDDCD1F-F4F5-4629-93EB-A6EDC36CE723}" presName="sp" presStyleCnt="0"/>
      <dgm:spPr/>
    </dgm:pt>
    <dgm:pt modelId="{62803C58-BF3A-465D-BBD5-A26A2625A447}" type="pres">
      <dgm:prSet presAssocID="{39F1CC3A-C099-49A0-B147-CACB59CE5A08}" presName="arrowAndChildren" presStyleCnt="0"/>
      <dgm:spPr/>
    </dgm:pt>
    <dgm:pt modelId="{B6F68F8D-E6EA-4641-89E0-99CADA043F2D}" type="pres">
      <dgm:prSet presAssocID="{39F1CC3A-C099-49A0-B147-CACB59CE5A08}" presName="parentTextArrow" presStyleLbl="node1" presStyleIdx="4" presStyleCnt="5" custLinFactNeighborY="-1289"/>
      <dgm:spPr/>
    </dgm:pt>
  </dgm:ptLst>
  <dgm:cxnLst>
    <dgm:cxn modelId="{CBCF0008-D190-4608-BA2B-4E6B795BBD70}" type="presOf" srcId="{6C0DF213-7A20-4888-B7DA-B9EFC0B4EC62}" destId="{3BEF57EB-000A-4C6D-B086-E09092E4FAA3}" srcOrd="0" destOrd="0" presId="urn:microsoft.com/office/officeart/2005/8/layout/process4"/>
    <dgm:cxn modelId="{EC855211-DCBE-4DAD-B75A-78A0A904BCD7}" srcId="{859BD604-2D7E-4688-8BA6-3AAEAC7FA1BB}" destId="{39F1CC3A-C099-49A0-B147-CACB59CE5A08}" srcOrd="0" destOrd="0" parTransId="{3804CEA8-921A-421F-90EA-4D988DA21A88}" sibTransId="{3EDDCD1F-F4F5-4629-93EB-A6EDC36CE723}"/>
    <dgm:cxn modelId="{812C951C-09E8-41DE-8755-7DF062840C92}" srcId="{859BD604-2D7E-4688-8BA6-3AAEAC7FA1BB}" destId="{508A7940-DE54-438E-9A48-A0D0D521A2AA}" srcOrd="3" destOrd="0" parTransId="{D7A14B1C-39D3-40B1-9544-AD0C0E16FFF2}" sibTransId="{F2245BEF-FADE-4635-B4E0-D2D13B6713E0}"/>
    <dgm:cxn modelId="{2906C82C-2CC2-4FC6-82AD-F6DEE56AB229}" srcId="{859BD604-2D7E-4688-8BA6-3AAEAC7FA1BB}" destId="{6C0DF213-7A20-4888-B7DA-B9EFC0B4EC62}" srcOrd="4" destOrd="0" parTransId="{E6275F57-6BDB-478E-8E8B-672933DD4871}" sibTransId="{FE35DAD3-F3A1-477D-8876-0A209CC5075F}"/>
    <dgm:cxn modelId="{407D8B3A-ED4D-49CB-B9B5-26C9068AF27E}" type="presOf" srcId="{859BD604-2D7E-4688-8BA6-3AAEAC7FA1BB}" destId="{A7A7425C-F9BB-4878-9B26-72C6F7089CC5}" srcOrd="0" destOrd="0" presId="urn:microsoft.com/office/officeart/2005/8/layout/process4"/>
    <dgm:cxn modelId="{9010AB3B-2038-4E1B-A6B8-40DA44715FCB}" srcId="{859BD604-2D7E-4688-8BA6-3AAEAC7FA1BB}" destId="{CAEEEC61-F8F1-4E97-B8C7-3253F70FF6F8}" srcOrd="2" destOrd="0" parTransId="{C2C44668-E1D5-4A20-90A9-FF77065B3D62}" sibTransId="{37B275A3-75AC-4B3B-972E-F7A93732C24E}"/>
    <dgm:cxn modelId="{060D023E-E3CC-4F5E-918C-C2F72FA04020}" srcId="{859BD604-2D7E-4688-8BA6-3AAEAC7FA1BB}" destId="{4A0C4F81-C0AC-4F20-9BF9-7B7099E7980B}" srcOrd="1" destOrd="0" parTransId="{E69CD2BF-1387-4C76-AE72-44EDAF9D372A}" sibTransId="{88938AEC-A811-46D8-960E-1C235F0E894C}"/>
    <dgm:cxn modelId="{1E409249-043F-4F0A-94F2-BB51A4EFD169}" type="presOf" srcId="{39F1CC3A-C099-49A0-B147-CACB59CE5A08}" destId="{B6F68F8D-E6EA-4641-89E0-99CADA043F2D}" srcOrd="0" destOrd="0" presId="urn:microsoft.com/office/officeart/2005/8/layout/process4"/>
    <dgm:cxn modelId="{0153FC6E-A09C-4881-A607-FBFD0C9E5F61}" type="presOf" srcId="{4A0C4F81-C0AC-4F20-9BF9-7B7099E7980B}" destId="{544BA941-D975-4C99-A9F0-63E8A45A5B9A}" srcOrd="0" destOrd="0" presId="urn:microsoft.com/office/officeart/2005/8/layout/process4"/>
    <dgm:cxn modelId="{1688BF93-DCE5-4993-BCD7-D72C62CA8A2F}" type="presOf" srcId="{CAEEEC61-F8F1-4E97-B8C7-3253F70FF6F8}" destId="{E2189801-E71E-4EC7-B37F-D588A720D499}" srcOrd="0" destOrd="0" presId="urn:microsoft.com/office/officeart/2005/8/layout/process4"/>
    <dgm:cxn modelId="{2E78B7B3-E676-416E-99C4-CD8BBC93459F}" type="presOf" srcId="{508A7940-DE54-438E-9A48-A0D0D521A2AA}" destId="{A6916D1D-F2ED-45D9-9599-5DFAD93F879F}" srcOrd="0" destOrd="0" presId="urn:microsoft.com/office/officeart/2005/8/layout/process4"/>
    <dgm:cxn modelId="{AB769F33-CF70-482E-A0AB-1CF9DB52FA91}" type="presParOf" srcId="{A7A7425C-F9BB-4878-9B26-72C6F7089CC5}" destId="{ED7D1F76-A285-4A1B-8C1D-8F7CB7F1013F}" srcOrd="0" destOrd="0" presId="urn:microsoft.com/office/officeart/2005/8/layout/process4"/>
    <dgm:cxn modelId="{4CB0FAF6-1F7D-4E51-A440-87A336679D78}" type="presParOf" srcId="{ED7D1F76-A285-4A1B-8C1D-8F7CB7F1013F}" destId="{3BEF57EB-000A-4C6D-B086-E09092E4FAA3}" srcOrd="0" destOrd="0" presId="urn:microsoft.com/office/officeart/2005/8/layout/process4"/>
    <dgm:cxn modelId="{F86D0FE3-E110-4B0A-8B19-0EA1A1A6470B}" type="presParOf" srcId="{A7A7425C-F9BB-4878-9B26-72C6F7089CC5}" destId="{1B14B868-262E-4572-BC69-F1CF8F9851FE}" srcOrd="1" destOrd="0" presId="urn:microsoft.com/office/officeart/2005/8/layout/process4"/>
    <dgm:cxn modelId="{347B6720-2685-4125-99C1-E58EA0D37C51}" type="presParOf" srcId="{A7A7425C-F9BB-4878-9B26-72C6F7089CC5}" destId="{682A36F7-7CED-4D0B-8A14-32DEA3696035}" srcOrd="2" destOrd="0" presId="urn:microsoft.com/office/officeart/2005/8/layout/process4"/>
    <dgm:cxn modelId="{5F52B676-5C47-40B4-B8FB-9F403B7AA80F}" type="presParOf" srcId="{682A36F7-7CED-4D0B-8A14-32DEA3696035}" destId="{A6916D1D-F2ED-45D9-9599-5DFAD93F879F}" srcOrd="0" destOrd="0" presId="urn:microsoft.com/office/officeart/2005/8/layout/process4"/>
    <dgm:cxn modelId="{7D89478B-1EF6-4FC1-AEF9-19DABB22E0EC}" type="presParOf" srcId="{A7A7425C-F9BB-4878-9B26-72C6F7089CC5}" destId="{A90CCCAE-AD57-4764-93B3-AE11F84CD85B}" srcOrd="3" destOrd="0" presId="urn:microsoft.com/office/officeart/2005/8/layout/process4"/>
    <dgm:cxn modelId="{FA350F79-733C-477A-A8C7-D0C19589F1C1}" type="presParOf" srcId="{A7A7425C-F9BB-4878-9B26-72C6F7089CC5}" destId="{61CA0C39-4BD1-4A41-A3A7-7E3B191AB1CF}" srcOrd="4" destOrd="0" presId="urn:microsoft.com/office/officeart/2005/8/layout/process4"/>
    <dgm:cxn modelId="{7BD12D18-30A1-4776-874C-DC68C7D672D0}" type="presParOf" srcId="{61CA0C39-4BD1-4A41-A3A7-7E3B191AB1CF}" destId="{E2189801-E71E-4EC7-B37F-D588A720D499}" srcOrd="0" destOrd="0" presId="urn:microsoft.com/office/officeart/2005/8/layout/process4"/>
    <dgm:cxn modelId="{2B582BC3-A42D-4159-A881-CC6FDCE95E13}" type="presParOf" srcId="{A7A7425C-F9BB-4878-9B26-72C6F7089CC5}" destId="{FD1C2996-F42D-4888-8473-117CC34F76E3}" srcOrd="5" destOrd="0" presId="urn:microsoft.com/office/officeart/2005/8/layout/process4"/>
    <dgm:cxn modelId="{84A77B8B-8129-4003-8911-CBAD71695F97}" type="presParOf" srcId="{A7A7425C-F9BB-4878-9B26-72C6F7089CC5}" destId="{CCF803F0-D202-4EB9-8E8A-BC594C205A75}" srcOrd="6" destOrd="0" presId="urn:microsoft.com/office/officeart/2005/8/layout/process4"/>
    <dgm:cxn modelId="{301F8DDC-A930-4B2B-A55A-F233C67172EE}" type="presParOf" srcId="{CCF803F0-D202-4EB9-8E8A-BC594C205A75}" destId="{544BA941-D975-4C99-A9F0-63E8A45A5B9A}" srcOrd="0" destOrd="0" presId="urn:microsoft.com/office/officeart/2005/8/layout/process4"/>
    <dgm:cxn modelId="{929D51AF-1E70-4F63-BFAA-55374AD12A6B}" type="presParOf" srcId="{A7A7425C-F9BB-4878-9B26-72C6F7089CC5}" destId="{53A34328-C7E9-48FC-9588-C6DF9F735892}" srcOrd="7" destOrd="0" presId="urn:microsoft.com/office/officeart/2005/8/layout/process4"/>
    <dgm:cxn modelId="{8835E344-AE4B-4373-839B-724C1C2C8374}" type="presParOf" srcId="{A7A7425C-F9BB-4878-9B26-72C6F7089CC5}" destId="{62803C58-BF3A-465D-BBD5-A26A2625A447}" srcOrd="8" destOrd="0" presId="urn:microsoft.com/office/officeart/2005/8/layout/process4"/>
    <dgm:cxn modelId="{331E0C64-4183-40FF-9A72-A4FDE641A027}" type="presParOf" srcId="{62803C58-BF3A-465D-BBD5-A26A2625A447}" destId="{B6F68F8D-E6EA-4641-89E0-99CADA043F2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F57EB-000A-4C6D-B086-E09092E4FAA3}">
      <dsp:nvSpPr>
        <dsp:cNvPr id="0" name=""/>
        <dsp:cNvSpPr/>
      </dsp:nvSpPr>
      <dsp:spPr>
        <a:xfrm>
          <a:off x="0" y="4208347"/>
          <a:ext cx="6191250" cy="690414"/>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a:latin typeface="+mj-lt"/>
            </a:rPr>
            <a:t>Share and discuss with relevant team members, partners, etc.</a:t>
          </a:r>
          <a:endParaRPr lang="en-US" sz="1800" b="1" kern="1200" dirty="0">
            <a:latin typeface="+mj-lt"/>
          </a:endParaRPr>
        </a:p>
      </dsp:txBody>
      <dsp:txXfrm>
        <a:off x="0" y="4208347"/>
        <a:ext cx="6191250" cy="690414"/>
      </dsp:txXfrm>
    </dsp:sp>
    <dsp:sp modelId="{A6916D1D-F2ED-45D9-9599-5DFAD93F879F}">
      <dsp:nvSpPr>
        <dsp:cNvPr id="0" name=""/>
        <dsp:cNvSpPr/>
      </dsp:nvSpPr>
      <dsp:spPr>
        <a:xfrm rot="10800000">
          <a:off x="0" y="3156846"/>
          <a:ext cx="6191250" cy="1061857"/>
        </a:xfrm>
        <a:prstGeom prst="upArrowCallout">
          <a:avLst/>
        </a:prstGeom>
        <a:solidFill>
          <a:schemeClr val="accent2">
            <a:shade val="80000"/>
            <a:hueOff val="-120354"/>
            <a:satOff val="2542"/>
            <a:lumOff val="6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err="1">
              <a:latin typeface="+mj-lt"/>
            </a:rPr>
            <a:t>Add</a:t>
          </a:r>
          <a:r>
            <a:rPr lang="fr-FR" sz="1800" b="1" kern="1200" dirty="0">
              <a:latin typeface="+mj-lt"/>
            </a:rPr>
            <a:t> justification </a:t>
          </a:r>
          <a:r>
            <a:rPr lang="fr-FR" sz="1800" b="1" kern="1200" dirty="0" err="1">
              <a:latin typeface="+mj-lt"/>
            </a:rPr>
            <a:t>elements</a:t>
          </a:r>
          <a:r>
            <a:rPr lang="fr-FR" sz="1800" b="1" kern="1200" dirty="0">
              <a:latin typeface="+mj-lt"/>
            </a:rPr>
            <a:t> </a:t>
          </a:r>
          <a:br>
            <a:rPr lang="fr-FR" sz="1800" b="1" kern="1200" dirty="0">
              <a:latin typeface="+mj-lt"/>
            </a:rPr>
          </a:br>
          <a:r>
            <a:rPr lang="fr-FR" sz="1800" b="1" kern="1200" dirty="0">
              <a:latin typeface="+mj-lt"/>
            </a:rPr>
            <a:t>(</a:t>
          </a:r>
          <a:r>
            <a:rPr lang="fr-FR" sz="1800" b="1" kern="1200" dirty="0" err="1">
              <a:latin typeface="+mj-lt"/>
            </a:rPr>
            <a:t>analysis</a:t>
          </a:r>
          <a:r>
            <a:rPr lang="fr-FR" sz="1800" b="1" kern="1200" dirty="0">
              <a:latin typeface="+mj-lt"/>
            </a:rPr>
            <a:t>, </a:t>
          </a:r>
          <a:r>
            <a:rPr lang="fr-FR" sz="1800" b="1" kern="1200" dirty="0" err="1">
              <a:latin typeface="+mj-lt"/>
            </a:rPr>
            <a:t>supporting</a:t>
          </a:r>
          <a:r>
            <a:rPr lang="fr-FR" sz="1800" b="1" kern="1200" dirty="0">
              <a:latin typeface="+mj-lt"/>
            </a:rPr>
            <a:t> documents, links)</a:t>
          </a:r>
          <a:endParaRPr lang="en-US" sz="1800" b="1" kern="1200" dirty="0">
            <a:latin typeface="+mj-lt"/>
          </a:endParaRPr>
        </a:p>
      </dsp:txBody>
      <dsp:txXfrm rot="10800000">
        <a:off x="0" y="3156846"/>
        <a:ext cx="6191250" cy="689963"/>
      </dsp:txXfrm>
    </dsp:sp>
    <dsp:sp modelId="{E2189801-E71E-4EC7-B37F-D588A720D499}">
      <dsp:nvSpPr>
        <dsp:cNvPr id="0" name=""/>
        <dsp:cNvSpPr/>
      </dsp:nvSpPr>
      <dsp:spPr>
        <a:xfrm rot="10800000">
          <a:off x="0" y="2105345"/>
          <a:ext cx="6191250" cy="1061857"/>
        </a:xfrm>
        <a:prstGeom prst="upArrowCallou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j-lt"/>
            </a:rPr>
            <a:t>Go </a:t>
          </a:r>
          <a:r>
            <a:rPr lang="fr-FR" sz="1800" b="1" kern="1200" dirty="0" err="1">
              <a:latin typeface="+mj-lt"/>
            </a:rPr>
            <a:t>through</a:t>
          </a:r>
          <a:r>
            <a:rPr lang="fr-FR" sz="1800" b="1" kern="1200" dirty="0">
              <a:latin typeface="+mj-lt"/>
            </a:rPr>
            <a:t> and </a:t>
          </a:r>
          <a:r>
            <a:rPr lang="fr-FR" sz="1800" b="1" kern="1200" dirty="0" err="1">
              <a:latin typeface="+mj-lt"/>
            </a:rPr>
            <a:t>answer</a:t>
          </a:r>
          <a:r>
            <a:rPr lang="fr-FR" sz="1800" b="1" kern="1200" dirty="0">
              <a:latin typeface="+mj-lt"/>
            </a:rPr>
            <a:t> the questions </a:t>
          </a:r>
          <a:br>
            <a:rPr lang="fr-FR" sz="1800" b="1" kern="1200" dirty="0">
              <a:latin typeface="+mj-lt"/>
            </a:rPr>
          </a:br>
          <a:r>
            <a:rPr lang="fr-FR" sz="1800" b="1" kern="1200" dirty="0">
              <a:latin typeface="+mj-lt"/>
            </a:rPr>
            <a:t>in the </a:t>
          </a:r>
          <a:r>
            <a:rPr lang="fr-FR" sz="1800" b="1" kern="1200" dirty="0" err="1">
              <a:latin typeface="+mj-lt"/>
            </a:rPr>
            <a:t>Vetting</a:t>
          </a:r>
          <a:r>
            <a:rPr lang="fr-FR" sz="1800" b="1" kern="1200" dirty="0">
              <a:latin typeface="+mj-lt"/>
            </a:rPr>
            <a:t> </a:t>
          </a:r>
          <a:r>
            <a:rPr lang="fr-FR" sz="1800" b="1" kern="1200" dirty="0" err="1">
              <a:latin typeface="+mj-lt"/>
            </a:rPr>
            <a:t>Form</a:t>
          </a:r>
          <a:endParaRPr lang="en-US" sz="1800" b="1" kern="1200" dirty="0">
            <a:latin typeface="+mj-lt"/>
          </a:endParaRPr>
        </a:p>
      </dsp:txBody>
      <dsp:txXfrm rot="10800000">
        <a:off x="0" y="2105345"/>
        <a:ext cx="6191250" cy="689963"/>
      </dsp:txXfrm>
    </dsp:sp>
    <dsp:sp modelId="{544BA941-D975-4C99-A9F0-63E8A45A5B9A}">
      <dsp:nvSpPr>
        <dsp:cNvPr id="0" name=""/>
        <dsp:cNvSpPr/>
      </dsp:nvSpPr>
      <dsp:spPr>
        <a:xfrm rot="10800000">
          <a:off x="0" y="1053844"/>
          <a:ext cx="6191250" cy="1061857"/>
        </a:xfrm>
        <a:prstGeom prst="upArrowCallout">
          <a:avLst/>
        </a:prstGeom>
        <a:solidFill>
          <a:schemeClr val="accent2">
            <a:shade val="80000"/>
            <a:hueOff val="-361061"/>
            <a:satOff val="7625"/>
            <a:lumOff val="20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err="1">
              <a:latin typeface="+mj-lt"/>
            </a:rPr>
            <a:t>Review</a:t>
          </a:r>
          <a:r>
            <a:rPr lang="fr-FR" sz="1800" b="1" kern="1200" dirty="0">
              <a:latin typeface="+mj-lt"/>
            </a:rPr>
            <a:t> the Resilience Marker Guidance Note</a:t>
          </a:r>
          <a:endParaRPr lang="en-US" sz="1800" b="1" kern="1200" dirty="0">
            <a:latin typeface="+mj-lt"/>
          </a:endParaRPr>
        </a:p>
      </dsp:txBody>
      <dsp:txXfrm rot="10800000">
        <a:off x="0" y="1053844"/>
        <a:ext cx="6191250" cy="689963"/>
      </dsp:txXfrm>
    </dsp:sp>
    <dsp:sp modelId="{B6F68F8D-E6EA-4641-89E0-99CADA043F2D}">
      <dsp:nvSpPr>
        <dsp:cNvPr id="0" name=""/>
        <dsp:cNvSpPr/>
      </dsp:nvSpPr>
      <dsp:spPr>
        <a:xfrm rot="10800000">
          <a:off x="0" y="0"/>
          <a:ext cx="6191250" cy="1061857"/>
        </a:xfrm>
        <a:prstGeom prst="upArrowCallou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err="1">
              <a:latin typeface="+mj-lt"/>
            </a:rPr>
            <a:t>Gather</a:t>
          </a:r>
          <a:r>
            <a:rPr lang="fr-FR" sz="1800" b="1" kern="1200" dirty="0">
              <a:latin typeface="+mj-lt"/>
            </a:rPr>
            <a:t> </a:t>
          </a:r>
          <a:r>
            <a:rPr lang="fr-FR" sz="1800" b="1" kern="1200" dirty="0" err="1">
              <a:latin typeface="+mj-lt"/>
            </a:rPr>
            <a:t>available</a:t>
          </a:r>
          <a:r>
            <a:rPr lang="fr-FR" sz="1800" b="1" kern="1200" dirty="0">
              <a:latin typeface="+mj-lt"/>
            </a:rPr>
            <a:t> </a:t>
          </a:r>
          <a:r>
            <a:rPr lang="fr-FR" sz="1800" b="1" kern="1200" dirty="0" err="1">
              <a:latin typeface="+mj-lt"/>
            </a:rPr>
            <a:t>project</a:t>
          </a:r>
          <a:r>
            <a:rPr lang="fr-FR" sz="1800" b="1" kern="1200" dirty="0">
              <a:latin typeface="+mj-lt"/>
            </a:rPr>
            <a:t> documents </a:t>
          </a:r>
          <a:endParaRPr lang="en-US" sz="1800" b="1" kern="1200" dirty="0">
            <a:latin typeface="+mj-lt"/>
          </a:endParaRPr>
        </a:p>
      </dsp:txBody>
      <dsp:txXfrm rot="10800000">
        <a:off x="0" y="0"/>
        <a:ext cx="6191250" cy="6899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621D75-0067-4A61-B23B-BAA3AAF257D5}" type="datetimeFigureOut">
              <a:rPr lang="nl-NL" smtClean="0"/>
              <a:t>02-08-18</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354E5C-048A-420F-87B3-77A5AAE0FFB7}" type="slidenum">
              <a:rPr lang="nl-NL" smtClean="0"/>
              <a:t>‹#›</a:t>
            </a:fld>
            <a:endParaRPr lang="nl-NL"/>
          </a:p>
        </p:txBody>
      </p:sp>
    </p:spTree>
    <p:extLst>
      <p:ext uri="{BB962C8B-B14F-4D97-AF65-F5344CB8AC3E}">
        <p14:creationId xmlns:p14="http://schemas.microsoft.com/office/powerpoint/2010/main" val="5642548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21481-B24B-46AF-913C-FADA4D4583D6}" type="datetimeFigureOut">
              <a:rPr lang="nl-NL" smtClean="0"/>
              <a:t>02-08-18</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CC7C2-2C0A-4270-9E7A-03A194BF1320}" type="slidenum">
              <a:rPr lang="nl-NL" smtClean="0"/>
              <a:t>‹#›</a:t>
            </a:fld>
            <a:endParaRPr lang="nl-NL"/>
          </a:p>
        </p:txBody>
      </p:sp>
    </p:spTree>
    <p:extLst>
      <p:ext uri="{BB962C8B-B14F-4D97-AF65-F5344CB8AC3E}">
        <p14:creationId xmlns:p14="http://schemas.microsoft.com/office/powerpoint/2010/main" val="4689551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a:t>Question </a:t>
            </a:r>
            <a:r>
              <a:rPr lang="nl-NL" baseline="0" dirty="0" err="1"/>
              <a:t>about</a:t>
            </a:r>
            <a:r>
              <a:rPr lang="nl-NL" baseline="0" dirty="0"/>
              <a:t> </a:t>
            </a:r>
            <a:r>
              <a:rPr lang="nl-NL" baseline="0" dirty="0" err="1"/>
              <a:t>the</a:t>
            </a:r>
            <a:r>
              <a:rPr lang="nl-NL" baseline="0" dirty="0"/>
              <a:t> PowerPoint Presentation? </a:t>
            </a:r>
            <a:r>
              <a:rPr lang="nl-NL" baseline="0" dirty="0" err="1"/>
              <a:t>Please</a:t>
            </a:r>
            <a:r>
              <a:rPr lang="nl-NL" baseline="0" dirty="0"/>
              <a:t> contact CCRP@careinternational.org </a:t>
            </a:r>
            <a:endParaRPr lang="nl-NL" dirty="0"/>
          </a:p>
        </p:txBody>
      </p:sp>
      <p:sp>
        <p:nvSpPr>
          <p:cNvPr id="4" name="Slide Number Placeholder 3"/>
          <p:cNvSpPr>
            <a:spLocks noGrp="1"/>
          </p:cNvSpPr>
          <p:nvPr>
            <p:ph type="sldNum" sz="quarter" idx="10"/>
          </p:nvPr>
        </p:nvSpPr>
        <p:spPr/>
        <p:txBody>
          <a:bodyPr/>
          <a:lstStyle/>
          <a:p>
            <a:fld id="{8F0CC7C2-2C0A-4270-9E7A-03A194BF1320}" type="slidenum">
              <a:rPr lang="nl-NL" smtClean="0"/>
              <a:t>1</a:t>
            </a:fld>
            <a:endParaRPr lang="nl-NL"/>
          </a:p>
        </p:txBody>
      </p:sp>
    </p:spTree>
    <p:extLst>
      <p:ext uri="{BB962C8B-B14F-4D97-AF65-F5344CB8AC3E}">
        <p14:creationId xmlns:p14="http://schemas.microsoft.com/office/powerpoint/2010/main" val="3430369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Resilience Marker can be applied in the following four stages: </a:t>
            </a:r>
          </a:p>
          <a:p>
            <a:pPr marL="171450" indent="-171450">
              <a:buFontTx/>
              <a:buChar char="-"/>
            </a:pPr>
            <a:r>
              <a:rPr lang="en-US" sz="1200" b="0" i="0" u="none" strike="noStrike" kern="1200" baseline="0" dirty="0">
                <a:solidFill>
                  <a:schemeClr val="tx1"/>
                </a:solidFill>
                <a:latin typeface="+mn-lt"/>
                <a:ea typeface="+mn-ea"/>
                <a:cs typeface="+mn-cs"/>
              </a:rPr>
              <a:t>project design, </a:t>
            </a:r>
          </a:p>
          <a:p>
            <a:pPr marL="171450" indent="-171450">
              <a:buFontTx/>
              <a:buChar char="-"/>
            </a:pPr>
            <a:r>
              <a:rPr lang="en-US" sz="1200" b="0" i="0" u="none" strike="noStrike" kern="1200" baseline="0" dirty="0">
                <a:solidFill>
                  <a:schemeClr val="tx1"/>
                </a:solidFill>
                <a:latin typeface="+mn-lt"/>
                <a:ea typeface="+mn-ea"/>
                <a:cs typeface="+mn-cs"/>
              </a:rPr>
              <a:t>implementation, </a:t>
            </a:r>
          </a:p>
          <a:p>
            <a:pPr marL="171450" indent="-171450">
              <a:buFontTx/>
              <a:buChar char="-"/>
            </a:pPr>
            <a:r>
              <a:rPr lang="en-US" sz="1200" b="0" i="0" u="none" strike="noStrike" kern="1200" baseline="0" dirty="0">
                <a:solidFill>
                  <a:schemeClr val="tx1"/>
                </a:solidFill>
                <a:latin typeface="+mn-lt"/>
                <a:ea typeface="+mn-ea"/>
                <a:cs typeface="+mn-cs"/>
              </a:rPr>
              <a:t>mid-term review </a:t>
            </a:r>
          </a:p>
          <a:p>
            <a:pPr marL="171450" indent="-171450">
              <a:buFontTx/>
              <a:buChar char="-"/>
            </a:pPr>
            <a:r>
              <a:rPr lang="en-US" sz="1200" b="0" i="0" u="none" strike="noStrike" kern="1200" baseline="0" dirty="0">
                <a:solidFill>
                  <a:schemeClr val="tx1"/>
                </a:solidFill>
                <a:latin typeface="+mn-lt"/>
                <a:ea typeface="+mn-ea"/>
                <a:cs typeface="+mn-cs"/>
              </a:rPr>
              <a:t>final evaluation. </a:t>
            </a:r>
          </a:p>
          <a:p>
            <a:endParaRPr lang="fr-FR" dirty="0"/>
          </a:p>
          <a:p>
            <a:r>
              <a:rPr lang="fr-FR" dirty="0" err="1"/>
              <a:t>Only</a:t>
            </a:r>
            <a:r>
              <a:rPr lang="fr-FR" dirty="0"/>
              <a:t> the last stage </a:t>
            </a:r>
            <a:r>
              <a:rPr lang="fr-FR" dirty="0" err="1"/>
              <a:t>is</a:t>
            </a:r>
            <a:r>
              <a:rPr lang="fr-FR" dirty="0"/>
              <a:t> </a:t>
            </a:r>
            <a:r>
              <a:rPr lang="fr-FR" dirty="0" err="1"/>
              <a:t>actually</a:t>
            </a:r>
            <a:r>
              <a:rPr lang="fr-FR" dirty="0"/>
              <a:t> </a:t>
            </a:r>
            <a:r>
              <a:rPr lang="fr-FR" dirty="0" err="1"/>
              <a:t>mandatory</a:t>
            </a:r>
            <a:r>
              <a:rPr lang="fr-FR" dirty="0"/>
              <a:t> as per CARE International perspective, as the mark </a:t>
            </a:r>
            <a:r>
              <a:rPr lang="fr-FR" dirty="0" err="1"/>
              <a:t>attributed</a:t>
            </a:r>
            <a:r>
              <a:rPr lang="fr-FR" dirty="0"/>
              <a:t> </a:t>
            </a:r>
            <a:r>
              <a:rPr lang="fr-FR" dirty="0" err="1"/>
              <a:t>will</a:t>
            </a:r>
            <a:r>
              <a:rPr lang="fr-FR" dirty="0"/>
              <a:t> </a:t>
            </a:r>
            <a:r>
              <a:rPr lang="fr-FR" dirty="0" err="1"/>
              <a:t>be</a:t>
            </a:r>
            <a:r>
              <a:rPr lang="fr-FR" dirty="0"/>
              <a:t> </a:t>
            </a:r>
            <a:r>
              <a:rPr lang="fr-FR" dirty="0" err="1"/>
              <a:t>reported</a:t>
            </a:r>
            <a:r>
              <a:rPr lang="fr-FR" dirty="0"/>
              <a:t> in </a:t>
            </a:r>
            <a:r>
              <a:rPr lang="en-US" dirty="0"/>
              <a:t>the annual Project and </a:t>
            </a:r>
            <a:r>
              <a:rPr lang="en-US" dirty="0" err="1"/>
              <a:t>Programme</a:t>
            </a:r>
            <a:r>
              <a:rPr lang="en-US" dirty="0"/>
              <a:t> Information and Impact Reporting System (PIIRS). </a:t>
            </a:r>
          </a:p>
          <a:p>
            <a:endParaRPr lang="fr-FR" dirty="0"/>
          </a:p>
          <a:p>
            <a:r>
              <a:rPr lang="fr-FR" dirty="0"/>
              <a:t>The use of the </a:t>
            </a:r>
            <a:r>
              <a:rPr lang="fr-FR" dirty="0" err="1"/>
              <a:t>resilience</a:t>
            </a:r>
            <a:r>
              <a:rPr lang="fr-FR" dirty="0"/>
              <a:t> marker at the </a:t>
            </a:r>
            <a:r>
              <a:rPr lang="fr-FR" dirty="0" err="1"/>
              <a:t>other</a:t>
            </a:r>
            <a:r>
              <a:rPr lang="fr-FR" dirty="0"/>
              <a:t> </a:t>
            </a:r>
            <a:r>
              <a:rPr lang="fr-FR" dirty="0" err="1"/>
              <a:t>project</a:t>
            </a:r>
            <a:r>
              <a:rPr lang="fr-FR" dirty="0"/>
              <a:t> stages </a:t>
            </a:r>
            <a:r>
              <a:rPr lang="fr-FR" dirty="0" err="1"/>
              <a:t>is</a:t>
            </a:r>
            <a:r>
              <a:rPr lang="fr-FR" dirty="0"/>
              <a:t> up to the </a:t>
            </a:r>
            <a:r>
              <a:rPr lang="fr-FR" dirty="0" err="1"/>
              <a:t>concerned</a:t>
            </a:r>
            <a:r>
              <a:rPr lang="fr-FR" dirty="0"/>
              <a:t> Country </a:t>
            </a:r>
            <a:r>
              <a:rPr lang="fr-FR" dirty="0" err="1"/>
              <a:t>Member</a:t>
            </a:r>
            <a:r>
              <a:rPr lang="fr-FR" dirty="0"/>
              <a:t> </a:t>
            </a:r>
            <a:r>
              <a:rPr lang="fr-FR" dirty="0" err="1"/>
              <a:t>Partners</a:t>
            </a:r>
            <a:r>
              <a:rPr lang="fr-FR" dirty="0"/>
              <a:t> or Country Offices </a:t>
            </a:r>
            <a:r>
              <a:rPr lang="fr-FR" dirty="0" err="1"/>
              <a:t>own</a:t>
            </a:r>
            <a:r>
              <a:rPr lang="fr-FR" dirty="0"/>
              <a:t> </a:t>
            </a:r>
            <a:r>
              <a:rPr lang="fr-FR" dirty="0" err="1"/>
              <a:t>processes</a:t>
            </a:r>
            <a:r>
              <a:rPr lang="fr-FR" dirty="0"/>
              <a:t> and </a:t>
            </a:r>
            <a:r>
              <a:rPr lang="fr-FR" dirty="0" err="1"/>
              <a:t>policies</a:t>
            </a:r>
            <a:r>
              <a:rPr lang="fr-FR" dirty="0"/>
              <a:t>, and the vision of the </a:t>
            </a:r>
            <a:r>
              <a:rPr lang="fr-FR" dirty="0" err="1"/>
              <a:t>project’s</a:t>
            </a:r>
            <a:r>
              <a:rPr lang="fr-FR" dirty="0"/>
              <a:t> team. </a:t>
            </a:r>
          </a:p>
          <a:p>
            <a:endParaRPr lang="fr-FR" dirty="0"/>
          </a:p>
          <a:p>
            <a:r>
              <a:rPr lang="fr-FR" dirty="0" err="1"/>
              <a:t>However</a:t>
            </a:r>
            <a:r>
              <a:rPr lang="fr-FR" dirty="0"/>
              <a:t>, </a:t>
            </a:r>
            <a:r>
              <a:rPr lang="fr-FR" dirty="0" err="1"/>
              <a:t>it</a:t>
            </a:r>
            <a:r>
              <a:rPr lang="fr-FR" dirty="0"/>
              <a:t> </a:t>
            </a:r>
            <a:r>
              <a:rPr lang="fr-FR" dirty="0" err="1"/>
              <a:t>should</a:t>
            </a:r>
            <a:r>
              <a:rPr lang="fr-FR" dirty="0"/>
              <a:t> </a:t>
            </a:r>
            <a:r>
              <a:rPr lang="fr-FR" dirty="0" err="1"/>
              <a:t>be</a:t>
            </a:r>
            <a:r>
              <a:rPr lang="fr-FR" dirty="0"/>
              <a:t> </a:t>
            </a:r>
            <a:r>
              <a:rPr lang="fr-FR" dirty="0" err="1"/>
              <a:t>noted</a:t>
            </a:r>
            <a:r>
              <a:rPr lang="fr-FR" dirty="0"/>
              <a:t> </a:t>
            </a:r>
            <a:r>
              <a:rPr lang="fr-FR" dirty="0" err="1"/>
              <a:t>that</a:t>
            </a:r>
            <a:r>
              <a:rPr lang="fr-FR" dirty="0"/>
              <a:t> </a:t>
            </a:r>
            <a:r>
              <a:rPr lang="fr-FR" dirty="0" err="1"/>
              <a:t>reviewing</a:t>
            </a:r>
            <a:r>
              <a:rPr lang="fr-FR" dirty="0"/>
              <a:t> the </a:t>
            </a:r>
            <a:r>
              <a:rPr lang="fr-FR" dirty="0" err="1"/>
              <a:t>resilience</a:t>
            </a:r>
            <a:r>
              <a:rPr lang="fr-FR" dirty="0"/>
              <a:t> marker </a:t>
            </a:r>
            <a:r>
              <a:rPr lang="fr-FR" dirty="0" err="1"/>
              <a:t>vetting</a:t>
            </a:r>
            <a:r>
              <a:rPr lang="fr-FR" dirty="0"/>
              <a:t> </a:t>
            </a:r>
            <a:r>
              <a:rPr lang="fr-FR" dirty="0" err="1"/>
              <a:t>form</a:t>
            </a:r>
            <a:r>
              <a:rPr lang="fr-FR" dirty="0"/>
              <a:t> at </a:t>
            </a:r>
            <a:r>
              <a:rPr lang="fr-FR" dirty="0" err="1"/>
              <a:t>several</a:t>
            </a:r>
            <a:r>
              <a:rPr lang="fr-FR" dirty="0"/>
              <a:t> moments of a </a:t>
            </a:r>
            <a:r>
              <a:rPr lang="fr-FR" dirty="0" err="1"/>
              <a:t>project’s</a:t>
            </a:r>
            <a:r>
              <a:rPr lang="fr-FR" dirty="0"/>
              <a:t> life cycle </a:t>
            </a:r>
            <a:r>
              <a:rPr lang="fr-FR" dirty="0" err="1"/>
              <a:t>gives</a:t>
            </a:r>
            <a:r>
              <a:rPr lang="fr-FR" dirty="0"/>
              <a:t> the </a:t>
            </a:r>
            <a:r>
              <a:rPr lang="fr-FR" dirty="0" err="1"/>
              <a:t>opportunity</a:t>
            </a:r>
            <a:r>
              <a:rPr lang="fr-FR" dirty="0"/>
              <a:t> to </a:t>
            </a:r>
            <a:r>
              <a:rPr lang="en-US" sz="1200" b="0" i="0" u="none" strike="noStrike" kern="1200" baseline="0" dirty="0">
                <a:solidFill>
                  <a:schemeClr val="tx1"/>
                </a:solidFill>
                <a:latin typeface="+mn-lt"/>
                <a:ea typeface="+mn-ea"/>
                <a:cs typeface="+mn-cs"/>
              </a:rPr>
              <a:t>assess progress, identify challenges, and adjust resilience</a:t>
            </a:r>
            <a:r>
              <a:rPr lang="en-US" sz="1200" b="0" i="0" u="none" strike="noStrike" kern="1200" dirty="0">
                <a:solidFill>
                  <a:schemeClr val="tx1"/>
                </a:solidFill>
                <a:latin typeface="+mn-lt"/>
                <a:ea typeface="+mn-ea"/>
                <a:cs typeface="+mn-cs"/>
              </a:rPr>
              <a:t> building </a:t>
            </a:r>
            <a:r>
              <a:rPr lang="en-US" sz="1200" b="0" i="0" u="none" strike="noStrike" kern="1200" baseline="0" dirty="0">
                <a:solidFill>
                  <a:schemeClr val="tx1"/>
                </a:solidFill>
                <a:latin typeface="+mn-lt"/>
                <a:ea typeface="+mn-ea"/>
                <a:cs typeface="+mn-cs"/>
              </a:rPr>
              <a:t>practices when needed.</a:t>
            </a:r>
          </a:p>
        </p:txBody>
      </p:sp>
      <p:sp>
        <p:nvSpPr>
          <p:cNvPr id="4" name="Slide Number Placeholder 3"/>
          <p:cNvSpPr>
            <a:spLocks noGrp="1"/>
          </p:cNvSpPr>
          <p:nvPr>
            <p:ph type="sldNum" sz="quarter" idx="10"/>
          </p:nvPr>
        </p:nvSpPr>
        <p:spPr/>
        <p:txBody>
          <a:bodyPr/>
          <a:lstStyle/>
          <a:p>
            <a:fld id="{8F0CC7C2-2C0A-4270-9E7A-03A194BF1320}" type="slidenum">
              <a:rPr lang="nl-NL" smtClean="0"/>
              <a:t>10</a:t>
            </a:fld>
            <a:endParaRPr lang="nl-NL"/>
          </a:p>
        </p:txBody>
      </p:sp>
    </p:spTree>
    <p:extLst>
      <p:ext uri="{BB962C8B-B14F-4D97-AF65-F5344CB8AC3E}">
        <p14:creationId xmlns:p14="http://schemas.microsoft.com/office/powerpoint/2010/main" val="137475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How does </a:t>
            </a:r>
            <a:r>
              <a:rPr lang="nl-NL" dirty="0" err="1"/>
              <a:t>the</a:t>
            </a:r>
            <a:r>
              <a:rPr lang="nl-NL" baseline="0" dirty="0"/>
              <a:t> </a:t>
            </a:r>
            <a:r>
              <a:rPr lang="nl-NL" baseline="0" dirty="0" err="1"/>
              <a:t>revised</a:t>
            </a:r>
            <a:r>
              <a:rPr lang="nl-NL" baseline="0" dirty="0"/>
              <a:t> Resilience Marker</a:t>
            </a:r>
            <a:r>
              <a:rPr lang="nl-NL" dirty="0"/>
              <a:t> look like?</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0" baseline="0" dirty="0"/>
              <a:t>Be </a:t>
            </a:r>
            <a:r>
              <a:rPr lang="nl-NL" b="0" baseline="0" dirty="0" err="1"/>
              <a:t>aware</a:t>
            </a:r>
            <a:r>
              <a:rPr lang="nl-NL" b="0" baseline="0" dirty="0"/>
              <a:t> </a:t>
            </a:r>
            <a:r>
              <a:rPr lang="nl-NL" b="0" baseline="0" dirty="0" err="1"/>
              <a:t>that</a:t>
            </a:r>
            <a:r>
              <a:rPr lang="nl-NL" b="0" baseline="0" dirty="0"/>
              <a:t> </a:t>
            </a:r>
            <a:r>
              <a:rPr lang="en-US" sz="1200" b="0" baseline="0" dirty="0">
                <a:solidFill>
                  <a:srgbClr val="FF7029"/>
                </a:solidFill>
                <a:latin typeface="Arial"/>
                <a:cs typeface="Arial"/>
              </a:rPr>
              <a:t>the Resilience Marker now has a d</a:t>
            </a:r>
            <a:r>
              <a:rPr lang="en-US" sz="1200" b="0" dirty="0">
                <a:solidFill>
                  <a:srgbClr val="FF7029"/>
                </a:solidFill>
                <a:latin typeface="Arial"/>
                <a:cs typeface="Arial"/>
              </a:rPr>
              <a:t>ifferent structure</a:t>
            </a:r>
            <a:r>
              <a:rPr lang="en-US" sz="1200" b="0" baseline="0" dirty="0">
                <a:solidFill>
                  <a:srgbClr val="FF7029"/>
                </a:solidFill>
                <a:latin typeface="Arial"/>
                <a:cs typeface="Arial"/>
              </a:rPr>
              <a:t> </a:t>
            </a:r>
            <a:r>
              <a:rPr lang="en-US" sz="1200" b="0" dirty="0">
                <a:solidFill>
                  <a:srgbClr val="FF7029"/>
                </a:solidFill>
                <a:latin typeface="Arial"/>
                <a:cs typeface="Arial"/>
              </a:rPr>
              <a:t>from the Gender Marker and Inclusive Governance Marker.</a:t>
            </a:r>
            <a:endParaRPr lang="nl-NL" b="0" baseline="0" dirty="0"/>
          </a:p>
          <a:p>
            <a:endParaRPr lang="nl-NL" dirty="0"/>
          </a:p>
          <a:p>
            <a:r>
              <a:rPr lang="nl-NL" dirty="0"/>
              <a:t>The </a:t>
            </a:r>
            <a:r>
              <a:rPr lang="nl-NL" dirty="0" err="1"/>
              <a:t>Vetting</a:t>
            </a:r>
            <a:r>
              <a:rPr lang="nl-NL" dirty="0"/>
              <a:t> Form</a:t>
            </a:r>
            <a:r>
              <a:rPr lang="nl-NL" baseline="0" dirty="0"/>
              <a:t> </a:t>
            </a:r>
            <a:r>
              <a:rPr lang="nl-NL" baseline="0" dirty="0" err="1"/>
              <a:t>consists</a:t>
            </a:r>
            <a:r>
              <a:rPr lang="nl-NL" baseline="0" dirty="0"/>
              <a:t> of </a:t>
            </a:r>
            <a:r>
              <a:rPr lang="nl-NL" baseline="0" dirty="0" err="1"/>
              <a:t>three</a:t>
            </a:r>
            <a:r>
              <a:rPr lang="nl-NL" baseline="0" dirty="0"/>
              <a:t> pages and has </a:t>
            </a:r>
            <a:r>
              <a:rPr lang="nl-NL" baseline="0" dirty="0" err="1"/>
              <a:t>three</a:t>
            </a:r>
            <a:r>
              <a:rPr lang="nl-NL" baseline="0" dirty="0"/>
              <a:t> </a:t>
            </a:r>
            <a:r>
              <a:rPr lang="nl-NL" baseline="0" dirty="0" err="1"/>
              <a:t>sections</a:t>
            </a:r>
            <a:r>
              <a:rPr lang="nl-NL" baseline="0" dirty="0"/>
              <a:t>. We </a:t>
            </a:r>
            <a:r>
              <a:rPr lang="nl-NL" baseline="0" dirty="0" err="1"/>
              <a:t>will</a:t>
            </a:r>
            <a:r>
              <a:rPr lang="nl-NL" baseline="0" dirty="0"/>
              <a:t> go </a:t>
            </a:r>
            <a:r>
              <a:rPr lang="nl-NL" baseline="0" dirty="0" err="1"/>
              <a:t>through</a:t>
            </a:r>
            <a:r>
              <a:rPr lang="nl-NL" baseline="0" dirty="0"/>
              <a:t> </a:t>
            </a:r>
            <a:r>
              <a:rPr lang="nl-NL" baseline="0" dirty="0" err="1"/>
              <a:t>all</a:t>
            </a:r>
            <a:r>
              <a:rPr lang="nl-NL" baseline="0" dirty="0"/>
              <a:t> </a:t>
            </a:r>
            <a:r>
              <a:rPr lang="nl-NL" baseline="0" dirty="0" err="1"/>
              <a:t>the</a:t>
            </a:r>
            <a:r>
              <a:rPr lang="nl-NL" baseline="0" dirty="0"/>
              <a:t> </a:t>
            </a:r>
            <a:r>
              <a:rPr lang="nl-NL" baseline="0" dirty="0" err="1"/>
              <a:t>sections</a:t>
            </a:r>
            <a:r>
              <a:rPr lang="nl-NL" baseline="0" dirty="0"/>
              <a:t> in more detail.</a:t>
            </a:r>
          </a:p>
          <a:p>
            <a:pPr marL="685800" lvl="1" indent="-228600">
              <a:buFont typeface="+mj-lt"/>
              <a:buAutoNum type="arabicPeriod"/>
            </a:pPr>
            <a:r>
              <a:rPr lang="nl-NL" baseline="0" dirty="0"/>
              <a:t>Project Information: We </a:t>
            </a:r>
            <a:r>
              <a:rPr lang="nl-NL" baseline="0" dirty="0" err="1"/>
              <a:t>ask</a:t>
            </a:r>
            <a:r>
              <a:rPr lang="nl-NL" baseline="0" dirty="0"/>
              <a:t> </a:t>
            </a:r>
            <a:r>
              <a:rPr lang="nl-NL" baseline="0" dirty="0" err="1"/>
              <a:t>you</a:t>
            </a:r>
            <a:r>
              <a:rPr lang="nl-NL" baseline="0" dirty="0"/>
              <a:t> </a:t>
            </a:r>
            <a:r>
              <a:rPr lang="nl-NL" baseline="0" dirty="0" err="1"/>
              <a:t>here</a:t>
            </a:r>
            <a:r>
              <a:rPr lang="nl-NL" baseline="0" dirty="0"/>
              <a:t> </a:t>
            </a:r>
            <a:r>
              <a:rPr lang="nl-NL" baseline="0" dirty="0" err="1"/>
              <a:t>to</a:t>
            </a:r>
            <a:r>
              <a:rPr lang="nl-NL" baseline="0" dirty="0"/>
              <a:t> complete basic project information</a:t>
            </a:r>
          </a:p>
          <a:p>
            <a:pPr marL="685800" lvl="1" indent="-228600">
              <a:buFont typeface="+mj-lt"/>
              <a:buAutoNum type="arabicPeriod"/>
            </a:pPr>
            <a:r>
              <a:rPr lang="nl-NL" baseline="0" dirty="0"/>
              <a:t>Marker </a:t>
            </a:r>
            <a:r>
              <a:rPr lang="nl-NL" baseline="0" dirty="0" err="1"/>
              <a:t>questions</a:t>
            </a:r>
            <a:r>
              <a:rPr lang="nl-NL" baseline="0" dirty="0"/>
              <a:t>: We </a:t>
            </a:r>
            <a:r>
              <a:rPr lang="nl-NL" baseline="0" dirty="0" err="1"/>
              <a:t>ask</a:t>
            </a:r>
            <a:r>
              <a:rPr lang="nl-NL" baseline="0" dirty="0"/>
              <a:t> </a:t>
            </a:r>
            <a:r>
              <a:rPr lang="nl-NL" baseline="0" dirty="0" err="1"/>
              <a:t>you</a:t>
            </a:r>
            <a:r>
              <a:rPr lang="nl-NL" baseline="0" dirty="0"/>
              <a:t> </a:t>
            </a:r>
            <a:r>
              <a:rPr lang="nl-NL" baseline="0" dirty="0" err="1"/>
              <a:t>to</a:t>
            </a:r>
            <a:r>
              <a:rPr lang="nl-NL" baseline="0" dirty="0"/>
              <a:t> </a:t>
            </a:r>
            <a:r>
              <a:rPr lang="nl-NL" baseline="0" dirty="0" err="1"/>
              <a:t>answer</a:t>
            </a:r>
            <a:r>
              <a:rPr lang="nl-NL" baseline="0" dirty="0"/>
              <a:t> </a:t>
            </a:r>
            <a:r>
              <a:rPr lang="nl-NL" baseline="0" dirty="0" err="1"/>
              <a:t>six</a:t>
            </a:r>
            <a:r>
              <a:rPr lang="nl-NL" baseline="0" dirty="0"/>
              <a:t> </a:t>
            </a:r>
            <a:r>
              <a:rPr lang="nl-NL" baseline="0" dirty="0" err="1"/>
              <a:t>questions</a:t>
            </a:r>
            <a:r>
              <a:rPr lang="nl-NL" baseline="0" dirty="0"/>
              <a:t> </a:t>
            </a:r>
            <a:r>
              <a:rPr lang="nl-NL" baseline="0" dirty="0" err="1"/>
              <a:t>relating</a:t>
            </a:r>
            <a:r>
              <a:rPr lang="nl-NL" baseline="0" dirty="0"/>
              <a:t> </a:t>
            </a:r>
            <a:r>
              <a:rPr lang="nl-NL" baseline="0" dirty="0" err="1"/>
              <a:t>to</a:t>
            </a:r>
            <a:r>
              <a:rPr lang="nl-NL" baseline="0" dirty="0"/>
              <a:t> </a:t>
            </a:r>
            <a:r>
              <a:rPr lang="nl-NL" baseline="0" dirty="0" err="1"/>
              <a:t>the</a:t>
            </a:r>
            <a:r>
              <a:rPr lang="nl-NL" baseline="0" dirty="0"/>
              <a:t> </a:t>
            </a:r>
            <a:r>
              <a:rPr lang="nl-NL" baseline="0" dirty="0" err="1"/>
              <a:t>integration</a:t>
            </a:r>
            <a:r>
              <a:rPr lang="nl-NL" baseline="0" dirty="0"/>
              <a:t> of </a:t>
            </a:r>
            <a:r>
              <a:rPr lang="nl-NL" baseline="0" dirty="0" err="1"/>
              <a:t>resilience</a:t>
            </a:r>
            <a:r>
              <a:rPr lang="nl-NL" baseline="0" dirty="0"/>
              <a:t> in </a:t>
            </a:r>
            <a:r>
              <a:rPr lang="nl-NL" baseline="0" dirty="0" err="1"/>
              <a:t>your</a:t>
            </a:r>
            <a:r>
              <a:rPr lang="nl-NL" baseline="0" dirty="0"/>
              <a:t> </a:t>
            </a:r>
            <a:r>
              <a:rPr lang="nl-NL" baseline="0" dirty="0" err="1"/>
              <a:t>programming</a:t>
            </a:r>
            <a:r>
              <a:rPr lang="nl-NL" baseline="0" dirty="0"/>
              <a:t> </a:t>
            </a:r>
          </a:p>
          <a:p>
            <a:pPr marL="685800" lvl="1" indent="-228600">
              <a:buFont typeface="+mj-lt"/>
              <a:buAutoNum type="arabicPeriod"/>
            </a:pPr>
            <a:r>
              <a:rPr lang="nl-NL" baseline="0" dirty="0"/>
              <a:t>Score: We </a:t>
            </a:r>
            <a:r>
              <a:rPr lang="nl-NL" baseline="0" dirty="0" err="1"/>
              <a:t>ask</a:t>
            </a:r>
            <a:r>
              <a:rPr lang="nl-NL" baseline="0" dirty="0"/>
              <a:t> </a:t>
            </a:r>
            <a:r>
              <a:rPr lang="nl-NL" baseline="0" dirty="0" err="1"/>
              <a:t>you</a:t>
            </a:r>
            <a:r>
              <a:rPr lang="nl-NL" baseline="0" dirty="0"/>
              <a:t> </a:t>
            </a:r>
            <a:r>
              <a:rPr lang="nl-NL" baseline="0" dirty="0" err="1"/>
              <a:t>add</a:t>
            </a:r>
            <a:r>
              <a:rPr lang="nl-NL" baseline="0" dirty="0"/>
              <a:t> </a:t>
            </a:r>
            <a:r>
              <a:rPr lang="nl-NL" baseline="0" dirty="0" err="1"/>
              <a:t>the</a:t>
            </a:r>
            <a:r>
              <a:rPr lang="nl-NL" baseline="0" dirty="0"/>
              <a:t> scores of </a:t>
            </a:r>
            <a:r>
              <a:rPr lang="nl-NL" baseline="0" dirty="0" err="1"/>
              <a:t>all</a:t>
            </a:r>
            <a:r>
              <a:rPr lang="nl-NL" baseline="0" dirty="0"/>
              <a:t> </a:t>
            </a:r>
            <a:r>
              <a:rPr lang="nl-NL" baseline="0" dirty="0" err="1"/>
              <a:t>six</a:t>
            </a:r>
            <a:r>
              <a:rPr lang="nl-NL" baseline="0" dirty="0"/>
              <a:t> </a:t>
            </a:r>
            <a:r>
              <a:rPr lang="nl-NL" baseline="0" dirty="0" err="1"/>
              <a:t>individual</a:t>
            </a:r>
            <a:r>
              <a:rPr lang="nl-NL" baseline="0" dirty="0"/>
              <a:t> </a:t>
            </a:r>
            <a:r>
              <a:rPr lang="nl-NL" baseline="0" dirty="0" err="1"/>
              <a:t>questions</a:t>
            </a:r>
            <a:r>
              <a:rPr lang="nl-NL" baseline="0" dirty="0"/>
              <a:t>, </a:t>
            </a:r>
            <a:r>
              <a:rPr lang="nl-NL" baseline="0" dirty="0" err="1"/>
              <a:t>which</a:t>
            </a:r>
            <a:r>
              <a:rPr lang="nl-NL" baseline="0" dirty="0"/>
              <a:t> </a:t>
            </a:r>
            <a:r>
              <a:rPr lang="nl-NL" baseline="0" dirty="0" err="1"/>
              <a:t>will</a:t>
            </a:r>
            <a:r>
              <a:rPr lang="nl-NL" baseline="0" dirty="0"/>
              <a:t> </a:t>
            </a:r>
            <a:r>
              <a:rPr lang="nl-NL" baseline="0" dirty="0" err="1"/>
              <a:t>add</a:t>
            </a:r>
            <a:r>
              <a:rPr lang="nl-NL" baseline="0" dirty="0"/>
              <a:t> up </a:t>
            </a:r>
            <a:r>
              <a:rPr lang="nl-NL" baseline="0" dirty="0" err="1"/>
              <a:t>to</a:t>
            </a:r>
            <a:r>
              <a:rPr lang="nl-NL" baseline="0" dirty="0"/>
              <a:t> </a:t>
            </a:r>
            <a:r>
              <a:rPr lang="nl-NL" baseline="0" dirty="0" err="1"/>
              <a:t>an</a:t>
            </a:r>
            <a:r>
              <a:rPr lang="nl-NL" baseline="0" dirty="0"/>
              <a:t> overall </a:t>
            </a:r>
            <a:r>
              <a:rPr lang="nl-NL" baseline="0" dirty="0" err="1"/>
              <a:t>grade</a:t>
            </a:r>
            <a:r>
              <a:rPr lang="nl-NL" baseline="0" dirty="0"/>
              <a:t> (</a:t>
            </a:r>
            <a:r>
              <a:rPr lang="nl-NL" baseline="0" dirty="0" err="1"/>
              <a:t>indicating</a:t>
            </a:r>
            <a:r>
              <a:rPr lang="nl-NL" baseline="0" dirty="0"/>
              <a:t> </a:t>
            </a:r>
            <a:r>
              <a:rPr lang="nl-NL" baseline="0" dirty="0" err="1"/>
              <a:t>the</a:t>
            </a:r>
            <a:r>
              <a:rPr lang="nl-NL" baseline="0" dirty="0"/>
              <a:t> level of </a:t>
            </a:r>
            <a:r>
              <a:rPr lang="nl-NL" baseline="0" dirty="0" err="1"/>
              <a:t>resilience</a:t>
            </a:r>
            <a:r>
              <a:rPr lang="nl-NL" baseline="0" dirty="0"/>
              <a:t> </a:t>
            </a:r>
            <a:r>
              <a:rPr lang="nl-NL" baseline="0" dirty="0" err="1"/>
              <a:t>integration</a:t>
            </a:r>
            <a:r>
              <a:rPr lang="nl-NL" baseline="0" dirty="0"/>
              <a:t>)</a:t>
            </a:r>
          </a:p>
          <a:p>
            <a:pPr marL="685800" lvl="1" indent="-228600">
              <a:buFont typeface="+mj-lt"/>
              <a:buAutoNum type="arabicPeriod"/>
            </a:pPr>
            <a:endParaRPr lang="nl-NL" baseline="0" dirty="0"/>
          </a:p>
          <a:p>
            <a:pPr marL="0" lvl="0" indent="0">
              <a:buFont typeface="+mj-lt"/>
              <a:buNone/>
            </a:pPr>
            <a:r>
              <a:rPr lang="nl-NL" baseline="0" dirty="0"/>
              <a:t>The blue </a:t>
            </a:r>
            <a:r>
              <a:rPr lang="nl-NL" baseline="0" dirty="0" err="1"/>
              <a:t>boxes</a:t>
            </a:r>
            <a:r>
              <a:rPr lang="nl-NL" baseline="0" dirty="0"/>
              <a:t> </a:t>
            </a:r>
            <a:r>
              <a:rPr lang="nl-NL" baseline="0" dirty="0" err="1"/>
              <a:t>provide</a:t>
            </a:r>
            <a:r>
              <a:rPr lang="nl-NL" baseline="0" dirty="0"/>
              <a:t> relevant </a:t>
            </a:r>
            <a:r>
              <a:rPr lang="nl-NL" baseline="0" dirty="0" err="1"/>
              <a:t>definitions</a:t>
            </a:r>
            <a:r>
              <a:rPr lang="nl-NL" baseline="0" dirty="0"/>
              <a:t> of </a:t>
            </a:r>
            <a:r>
              <a:rPr lang="nl-NL" baseline="0" dirty="0" err="1"/>
              <a:t>terms</a:t>
            </a:r>
            <a:r>
              <a:rPr lang="nl-NL" baseline="0" dirty="0"/>
              <a:t> </a:t>
            </a:r>
            <a:r>
              <a:rPr lang="nl-NL" baseline="0" dirty="0" err="1"/>
              <a:t>used</a:t>
            </a:r>
            <a:r>
              <a:rPr lang="nl-NL" baseline="0" dirty="0"/>
              <a:t> in </a:t>
            </a:r>
            <a:r>
              <a:rPr lang="nl-NL" baseline="0" dirty="0" err="1"/>
              <a:t>the</a:t>
            </a:r>
            <a:r>
              <a:rPr lang="nl-NL" baseline="0" dirty="0"/>
              <a:t> </a:t>
            </a:r>
            <a:r>
              <a:rPr lang="nl-NL" baseline="0" dirty="0" err="1"/>
              <a:t>questions</a:t>
            </a:r>
            <a:r>
              <a:rPr lang="nl-NL" baseline="0" dirty="0"/>
              <a:t> and </a:t>
            </a:r>
            <a:r>
              <a:rPr lang="nl-NL" baseline="0" dirty="0" err="1"/>
              <a:t>aim</a:t>
            </a:r>
            <a:r>
              <a:rPr lang="nl-NL" baseline="0" dirty="0"/>
              <a:t> </a:t>
            </a:r>
            <a:r>
              <a:rPr lang="nl-NL" baseline="0" dirty="0" err="1"/>
              <a:t>to</a:t>
            </a:r>
            <a:r>
              <a:rPr lang="nl-NL" baseline="0" dirty="0"/>
              <a:t> support </a:t>
            </a:r>
            <a:r>
              <a:rPr lang="nl-NL" baseline="0" dirty="0" err="1"/>
              <a:t>you</a:t>
            </a:r>
            <a:r>
              <a:rPr lang="nl-NL" baseline="0" dirty="0"/>
              <a:t> </a:t>
            </a:r>
            <a:r>
              <a:rPr lang="nl-NL" baseline="0" dirty="0" err="1"/>
              <a:t>to</a:t>
            </a:r>
            <a:r>
              <a:rPr lang="nl-NL" baseline="0" dirty="0"/>
              <a:t> </a:t>
            </a:r>
            <a:r>
              <a:rPr lang="nl-NL" baseline="0" dirty="0" err="1"/>
              <a:t>answer</a:t>
            </a:r>
            <a:r>
              <a:rPr lang="nl-NL" baseline="0" dirty="0"/>
              <a:t> </a:t>
            </a:r>
            <a:r>
              <a:rPr lang="nl-NL" baseline="0" dirty="0" err="1"/>
              <a:t>the</a:t>
            </a:r>
            <a:r>
              <a:rPr lang="nl-NL" baseline="0" dirty="0"/>
              <a:t> question </a:t>
            </a:r>
            <a:r>
              <a:rPr lang="nl-NL" baseline="0" dirty="0" err="1"/>
              <a:t>meaningfully</a:t>
            </a:r>
            <a:r>
              <a:rPr lang="nl-NL" baseline="0" dirty="0"/>
              <a:t>.</a:t>
            </a:r>
          </a:p>
          <a:p>
            <a:pPr marL="0" lvl="0" indent="0">
              <a:buFont typeface="+mj-lt"/>
              <a:buNone/>
            </a:pPr>
            <a:r>
              <a:rPr lang="nl-NL" baseline="0" dirty="0"/>
              <a:t>Of course, we </a:t>
            </a:r>
            <a:r>
              <a:rPr lang="nl-NL" baseline="0" dirty="0" err="1"/>
              <a:t>will</a:t>
            </a:r>
            <a:r>
              <a:rPr lang="nl-NL" baseline="0" dirty="0"/>
              <a:t> </a:t>
            </a:r>
            <a:r>
              <a:rPr lang="nl-NL" baseline="0" dirty="0" err="1"/>
              <a:t>also</a:t>
            </a:r>
            <a:r>
              <a:rPr lang="nl-NL" baseline="0" dirty="0"/>
              <a:t> have </a:t>
            </a:r>
            <a:r>
              <a:rPr lang="nl-NL" baseline="0" dirty="0" err="1"/>
              <a:t>the</a:t>
            </a:r>
            <a:r>
              <a:rPr lang="nl-NL" baseline="0" dirty="0"/>
              <a:t> </a:t>
            </a:r>
            <a:r>
              <a:rPr lang="nl-NL" baseline="0" dirty="0" err="1"/>
              <a:t>guidance</a:t>
            </a:r>
            <a:r>
              <a:rPr lang="nl-NL" baseline="0" dirty="0"/>
              <a:t> </a:t>
            </a:r>
            <a:r>
              <a:rPr lang="nl-NL" baseline="0" dirty="0" err="1"/>
              <a:t>note</a:t>
            </a:r>
            <a:r>
              <a:rPr lang="nl-NL" baseline="0" dirty="0"/>
              <a:t> </a:t>
            </a:r>
            <a:r>
              <a:rPr lang="nl-NL" baseline="0" dirty="0" err="1"/>
              <a:t>available</a:t>
            </a:r>
            <a:r>
              <a:rPr lang="nl-NL" baseline="0" dirty="0"/>
              <a:t> – </a:t>
            </a:r>
            <a:r>
              <a:rPr lang="nl-NL" baseline="0" dirty="0" err="1"/>
              <a:t>that</a:t>
            </a:r>
            <a:r>
              <a:rPr lang="nl-NL" baseline="0" dirty="0"/>
              <a:t> </a:t>
            </a:r>
            <a:r>
              <a:rPr lang="nl-NL" baseline="0" dirty="0" err="1"/>
              <a:t>provides</a:t>
            </a:r>
            <a:r>
              <a:rPr lang="nl-NL" baseline="0" dirty="0"/>
              <a:t> more </a:t>
            </a:r>
            <a:r>
              <a:rPr lang="nl-NL" baseline="0" dirty="0" err="1"/>
              <a:t>detailed</a:t>
            </a:r>
            <a:r>
              <a:rPr lang="nl-NL" baseline="0" dirty="0"/>
              <a:t> information.</a:t>
            </a:r>
          </a:p>
          <a:p>
            <a:pPr marL="0" lvl="0" indent="0">
              <a:buFont typeface="+mj-lt"/>
              <a:buNone/>
            </a:pPr>
            <a:endParaRPr lang="nl-NL" baseline="0" dirty="0"/>
          </a:p>
        </p:txBody>
      </p:sp>
      <p:sp>
        <p:nvSpPr>
          <p:cNvPr id="4" name="Slide Number Placeholder 3"/>
          <p:cNvSpPr>
            <a:spLocks noGrp="1"/>
          </p:cNvSpPr>
          <p:nvPr>
            <p:ph type="sldNum" sz="quarter" idx="10"/>
          </p:nvPr>
        </p:nvSpPr>
        <p:spPr/>
        <p:txBody>
          <a:bodyPr/>
          <a:lstStyle/>
          <a:p>
            <a:fld id="{8F0CC7C2-2C0A-4270-9E7A-03A194BF1320}" type="slidenum">
              <a:rPr lang="nl-NL" smtClean="0"/>
              <a:t>11</a:t>
            </a:fld>
            <a:endParaRPr lang="nl-NL"/>
          </a:p>
        </p:txBody>
      </p:sp>
    </p:spTree>
    <p:extLst>
      <p:ext uri="{BB962C8B-B14F-4D97-AF65-F5344CB8AC3E}">
        <p14:creationId xmlns:p14="http://schemas.microsoft.com/office/powerpoint/2010/main" val="3806096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Completing</a:t>
            </a:r>
            <a:r>
              <a:rPr lang="fr-FR" dirty="0"/>
              <a:t> the </a:t>
            </a:r>
            <a:r>
              <a:rPr lang="fr-FR" dirty="0" err="1"/>
              <a:t>resilience</a:t>
            </a:r>
            <a:r>
              <a:rPr lang="fr-FR" dirty="0"/>
              <a:t> </a:t>
            </a:r>
            <a:r>
              <a:rPr lang="fr-FR" dirty="0" err="1"/>
              <a:t>vetting</a:t>
            </a:r>
            <a:r>
              <a:rPr lang="fr-FR" dirty="0"/>
              <a:t> </a:t>
            </a:r>
            <a:r>
              <a:rPr lang="fr-FR" dirty="0" err="1"/>
              <a:t>form</a:t>
            </a:r>
            <a:r>
              <a:rPr lang="fr-FR" dirty="0"/>
              <a:t> </a:t>
            </a:r>
            <a:r>
              <a:rPr lang="fr-FR" dirty="0" err="1"/>
              <a:t>is</a:t>
            </a:r>
            <a:r>
              <a:rPr lang="fr-FR" dirty="0"/>
              <a:t> a simple </a:t>
            </a:r>
            <a:r>
              <a:rPr lang="fr-FR" dirty="0" err="1"/>
              <a:t>process</a:t>
            </a:r>
            <a:r>
              <a:rPr lang="fr-FR" dirty="0"/>
              <a:t>, </a:t>
            </a:r>
            <a:r>
              <a:rPr lang="fr-FR" dirty="0" err="1"/>
              <a:t>which</a:t>
            </a:r>
            <a:r>
              <a:rPr lang="fr-FR" dirty="0"/>
              <a:t> </a:t>
            </a:r>
            <a:r>
              <a:rPr lang="fr-FR" dirty="0" err="1"/>
              <a:t>does</a:t>
            </a:r>
            <a:r>
              <a:rPr lang="fr-FR" baseline="0" dirty="0"/>
              <a:t> not </a:t>
            </a:r>
            <a:r>
              <a:rPr lang="fr-FR" baseline="0" dirty="0" err="1"/>
              <a:t>take</a:t>
            </a:r>
            <a:r>
              <a:rPr lang="fr-FR" baseline="0" dirty="0"/>
              <a:t> long, </a:t>
            </a:r>
            <a:r>
              <a:rPr lang="fr-FR" baseline="0" dirty="0" err="1"/>
              <a:t>provided</a:t>
            </a:r>
            <a:r>
              <a:rPr lang="fr-FR" baseline="0" dirty="0"/>
              <a:t> </a:t>
            </a:r>
            <a:r>
              <a:rPr lang="fr-FR" baseline="0" dirty="0" err="1"/>
              <a:t>that</a:t>
            </a:r>
            <a:r>
              <a:rPr lang="fr-FR" baseline="0" dirty="0"/>
              <a:t> </a:t>
            </a:r>
            <a:r>
              <a:rPr lang="fr-FR" baseline="0" dirty="0" err="1"/>
              <a:t>you</a:t>
            </a:r>
            <a:r>
              <a:rPr lang="fr-FR" baseline="0" dirty="0"/>
              <a:t> have all </a:t>
            </a:r>
            <a:r>
              <a:rPr lang="fr-FR" baseline="0" dirty="0" err="1"/>
              <a:t>project</a:t>
            </a:r>
            <a:r>
              <a:rPr lang="fr-FR" baseline="0" dirty="0"/>
              <a:t> data in</a:t>
            </a:r>
            <a:r>
              <a:rPr lang="fr-FR" dirty="0"/>
              <a:t> </a:t>
            </a:r>
            <a:r>
              <a:rPr lang="fr-FR" dirty="0" err="1"/>
              <a:t>mind</a:t>
            </a:r>
            <a:r>
              <a:rPr lang="fr-FR" dirty="0"/>
              <a:t> or at hand.</a:t>
            </a:r>
            <a:endParaRPr lang="en-US" dirty="0"/>
          </a:p>
          <a:p>
            <a:endParaRPr lang="nl-NL" dirty="0"/>
          </a:p>
        </p:txBody>
      </p:sp>
      <p:sp>
        <p:nvSpPr>
          <p:cNvPr id="4" name="Slide Number Placeholder 3"/>
          <p:cNvSpPr>
            <a:spLocks noGrp="1"/>
          </p:cNvSpPr>
          <p:nvPr>
            <p:ph type="sldNum" sz="quarter" idx="10"/>
          </p:nvPr>
        </p:nvSpPr>
        <p:spPr/>
        <p:txBody>
          <a:bodyPr/>
          <a:lstStyle/>
          <a:p>
            <a:fld id="{8F0CC7C2-2C0A-4270-9E7A-03A194BF1320}" type="slidenum">
              <a:rPr lang="nl-NL" smtClean="0"/>
              <a:t>12</a:t>
            </a:fld>
            <a:endParaRPr lang="nl-NL"/>
          </a:p>
        </p:txBody>
      </p:sp>
    </p:spTree>
    <p:extLst>
      <p:ext uri="{BB962C8B-B14F-4D97-AF65-F5344CB8AC3E}">
        <p14:creationId xmlns:p14="http://schemas.microsoft.com/office/powerpoint/2010/main" val="4173054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project information section requires the reviewer to complete a variety of questions concerning basic project information:</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Title</a:t>
            </a:r>
            <a:r>
              <a:rPr lang="en-GB" sz="1200" kern="1200" baseline="0" dirty="0">
                <a:solidFill>
                  <a:schemeClr val="tx1"/>
                </a:solidFill>
                <a:effectLst/>
                <a:latin typeface="+mn-lt"/>
                <a:ea typeface="+mn-ea"/>
                <a:cs typeface="+mn-cs"/>
              </a:rPr>
              <a:t> of the project</a:t>
            </a:r>
          </a:p>
          <a:p>
            <a:pPr marL="628650" lvl="1" indent="-171450">
              <a:buFont typeface="Arial" panose="020B0604020202020204" pitchFamily="34" charset="0"/>
              <a:buChar char="•"/>
            </a:pPr>
            <a:r>
              <a:rPr lang="en-GB" sz="1200" kern="1200" baseline="0" dirty="0">
                <a:solidFill>
                  <a:schemeClr val="tx1"/>
                </a:solidFill>
                <a:effectLst/>
                <a:latin typeface="+mn-lt"/>
                <a:ea typeface="+mn-ea"/>
                <a:cs typeface="+mn-cs"/>
              </a:rPr>
              <a:t>Country in which the project or program is implemented</a:t>
            </a:r>
          </a:p>
          <a:p>
            <a:pPr marL="628650" lvl="1" indent="-171450">
              <a:buFont typeface="Arial" panose="020B0604020202020204" pitchFamily="34" charset="0"/>
              <a:buChar char="•"/>
            </a:pPr>
            <a:r>
              <a:rPr lang="en-GB" sz="1200" kern="1200" baseline="0" dirty="0">
                <a:solidFill>
                  <a:schemeClr val="tx1"/>
                </a:solidFill>
                <a:effectLst/>
                <a:latin typeface="+mn-lt"/>
                <a:ea typeface="+mn-ea"/>
                <a:cs typeface="+mn-cs"/>
              </a:rPr>
              <a:t>The date when you are completing the vetting form</a:t>
            </a:r>
          </a:p>
          <a:p>
            <a:pPr marL="628650" lvl="1" indent="-171450">
              <a:buFont typeface="Arial" panose="020B0604020202020204" pitchFamily="34" charset="0"/>
              <a:buChar char="•"/>
            </a:pPr>
            <a:r>
              <a:rPr lang="en-GB" sz="1200" kern="1200" baseline="0" dirty="0">
                <a:solidFill>
                  <a:schemeClr val="tx1"/>
                </a:solidFill>
                <a:effectLst/>
                <a:latin typeface="+mn-lt"/>
                <a:ea typeface="+mn-ea"/>
                <a:cs typeface="+mn-cs"/>
              </a:rPr>
              <a:t>Project ID, e.g. CARE Code </a:t>
            </a:r>
          </a:p>
          <a:p>
            <a:pPr marL="628650" lvl="1" indent="-171450">
              <a:buFont typeface="Arial" panose="020B0604020202020204" pitchFamily="34" charset="0"/>
              <a:buChar char="•"/>
            </a:pPr>
            <a:r>
              <a:rPr lang="en-GB" sz="1200" kern="1200" baseline="0" dirty="0">
                <a:solidFill>
                  <a:schemeClr val="tx1"/>
                </a:solidFill>
                <a:effectLst/>
                <a:latin typeface="+mn-lt"/>
                <a:ea typeface="+mn-ea"/>
                <a:cs typeface="+mn-cs"/>
              </a:rPr>
              <a:t>The current stage of the project</a:t>
            </a:r>
          </a:p>
          <a:p>
            <a:pPr marL="628650" lvl="1" indent="-171450">
              <a:buFont typeface="Arial" panose="020B0604020202020204" pitchFamily="34" charset="0"/>
              <a:buChar char="•"/>
            </a:pPr>
            <a:r>
              <a:rPr lang="en-GB" sz="1200" kern="1200" baseline="0" dirty="0">
                <a:solidFill>
                  <a:schemeClr val="tx1"/>
                </a:solidFill>
                <a:effectLst/>
                <a:latin typeface="+mn-lt"/>
                <a:ea typeface="+mn-ea"/>
                <a:cs typeface="+mn-cs"/>
              </a:rPr>
              <a:t>Name and ideally title of the reviewer</a:t>
            </a:r>
            <a:endParaRPr lang="nl-NL" dirty="0"/>
          </a:p>
        </p:txBody>
      </p:sp>
      <p:sp>
        <p:nvSpPr>
          <p:cNvPr id="4" name="Slide Number Placeholder 3"/>
          <p:cNvSpPr>
            <a:spLocks noGrp="1"/>
          </p:cNvSpPr>
          <p:nvPr>
            <p:ph type="sldNum" sz="quarter" idx="10"/>
          </p:nvPr>
        </p:nvSpPr>
        <p:spPr/>
        <p:txBody>
          <a:bodyPr/>
          <a:lstStyle/>
          <a:p>
            <a:fld id="{8F0CC7C2-2C0A-4270-9E7A-03A194BF1320}" type="slidenum">
              <a:rPr lang="nl-NL" smtClean="0"/>
              <a:t>13</a:t>
            </a:fld>
            <a:endParaRPr lang="nl-NL"/>
          </a:p>
        </p:txBody>
      </p:sp>
    </p:spTree>
    <p:extLst>
      <p:ext uri="{BB962C8B-B14F-4D97-AF65-F5344CB8AC3E}">
        <p14:creationId xmlns:p14="http://schemas.microsoft.com/office/powerpoint/2010/main" val="329496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question aims to identify the main categories of shocks and stresses potentially affecting the individuals and communities we work with within the project.</a:t>
            </a:r>
            <a:endParaRPr lang="nl-NL" dirty="0"/>
          </a:p>
          <a:p>
            <a:r>
              <a:rPr lang="nl-NL" dirty="0"/>
              <a:t>It</a:t>
            </a:r>
            <a:r>
              <a:rPr lang="nl-NL" baseline="0" dirty="0"/>
              <a:t> </a:t>
            </a:r>
            <a:r>
              <a:rPr lang="nl-NL" baseline="0" dirty="0" err="1"/>
              <a:t>helps</a:t>
            </a:r>
            <a:r>
              <a:rPr lang="nl-NL" baseline="0" dirty="0"/>
              <a:t> </a:t>
            </a:r>
            <a:r>
              <a:rPr lang="nl-NL" baseline="0" dirty="0" err="1"/>
              <a:t>to</a:t>
            </a:r>
            <a:r>
              <a:rPr lang="nl-NL" baseline="0" dirty="0"/>
              <a:t>:</a:t>
            </a:r>
          </a:p>
          <a:p>
            <a:pPr marL="228600" indent="-228600">
              <a:buFont typeface="+mj-lt"/>
              <a:buAutoNum type="arabicPeriod"/>
            </a:pPr>
            <a:r>
              <a:rPr lang="nl-NL" baseline="0" dirty="0"/>
              <a:t>Set </a:t>
            </a:r>
            <a:r>
              <a:rPr lang="nl-NL" baseline="0" dirty="0" err="1"/>
              <a:t>the</a:t>
            </a:r>
            <a:r>
              <a:rPr lang="nl-NL" baseline="0" dirty="0"/>
              <a:t> scene and </a:t>
            </a:r>
            <a:r>
              <a:rPr lang="nl-NL" baseline="0" dirty="0" err="1"/>
              <a:t>visualize</a:t>
            </a:r>
            <a:r>
              <a:rPr lang="nl-NL" baseline="0" dirty="0"/>
              <a:t>: </a:t>
            </a:r>
            <a:r>
              <a:rPr lang="nl-NL" baseline="0" dirty="0" err="1"/>
              <a:t>Helps</a:t>
            </a:r>
            <a:r>
              <a:rPr lang="nl-NL" baseline="0" dirty="0"/>
              <a:t> </a:t>
            </a:r>
            <a:r>
              <a:rPr lang="nl-NL" baseline="0" dirty="0" err="1"/>
              <a:t>to</a:t>
            </a:r>
            <a:r>
              <a:rPr lang="nl-NL" baseline="0" dirty="0"/>
              <a:t> </a:t>
            </a:r>
            <a:r>
              <a:rPr lang="nl-NL" baseline="0" dirty="0" err="1"/>
              <a:t>answer</a:t>
            </a:r>
            <a:r>
              <a:rPr lang="nl-NL" baseline="0" dirty="0"/>
              <a:t> </a:t>
            </a:r>
            <a:r>
              <a:rPr lang="nl-NL" baseline="0" dirty="0" err="1"/>
              <a:t>the</a:t>
            </a:r>
            <a:r>
              <a:rPr lang="nl-NL" baseline="0" dirty="0"/>
              <a:t> question - </a:t>
            </a:r>
            <a:r>
              <a:rPr lang="nl-NL" baseline="0" dirty="0" err="1"/>
              <a:t>What</a:t>
            </a:r>
            <a:r>
              <a:rPr lang="nl-NL" baseline="0" dirty="0"/>
              <a:t> are shocks and </a:t>
            </a:r>
            <a:r>
              <a:rPr lang="nl-NL" baseline="0" dirty="0" err="1"/>
              <a:t>stresses</a:t>
            </a:r>
            <a:r>
              <a:rPr lang="nl-NL" baseline="0" dirty="0"/>
              <a:t> </a:t>
            </a:r>
            <a:r>
              <a:rPr lang="nl-NL" baseline="0" dirty="0" err="1"/>
              <a:t>that</a:t>
            </a:r>
            <a:r>
              <a:rPr lang="nl-NL" baseline="0" dirty="0"/>
              <a:t> </a:t>
            </a:r>
            <a:r>
              <a:rPr lang="nl-NL" baseline="0" dirty="0" err="1"/>
              <a:t>the</a:t>
            </a:r>
            <a:r>
              <a:rPr lang="nl-NL" baseline="0" dirty="0"/>
              <a:t> </a:t>
            </a:r>
            <a:r>
              <a:rPr lang="nl-NL" baseline="0" dirty="0" err="1"/>
              <a:t>projects</a:t>
            </a:r>
            <a:r>
              <a:rPr lang="nl-NL" baseline="0" dirty="0"/>
              <a:t> and </a:t>
            </a:r>
            <a:r>
              <a:rPr lang="nl-NL" baseline="0" dirty="0" err="1"/>
              <a:t>the</a:t>
            </a:r>
            <a:r>
              <a:rPr lang="nl-NL" baseline="0" dirty="0"/>
              <a:t> </a:t>
            </a:r>
            <a:r>
              <a:rPr lang="nl-NL" baseline="0" dirty="0" err="1"/>
              <a:t>communities</a:t>
            </a:r>
            <a:r>
              <a:rPr lang="nl-NL" baseline="0" dirty="0"/>
              <a:t> </a:t>
            </a:r>
            <a:r>
              <a:rPr lang="nl-NL" baseline="0" dirty="0" err="1"/>
              <a:t>encouter</a:t>
            </a:r>
            <a:r>
              <a:rPr lang="nl-NL" baseline="0" dirty="0"/>
              <a:t> in </a:t>
            </a:r>
            <a:r>
              <a:rPr lang="nl-NL" baseline="0" dirty="0" err="1"/>
              <a:t>the</a:t>
            </a:r>
            <a:r>
              <a:rPr lang="nl-NL" baseline="0" dirty="0"/>
              <a:t> project area? </a:t>
            </a:r>
          </a:p>
          <a:p>
            <a:pPr marL="228600" indent="-228600">
              <a:buFont typeface="+mj-lt"/>
              <a:buAutoNum type="arabicPeriod"/>
            </a:pPr>
            <a:r>
              <a:rPr lang="nl-NL" baseline="0" dirty="0" err="1"/>
              <a:t>Reflect</a:t>
            </a:r>
            <a:r>
              <a:rPr lang="nl-NL" baseline="0" dirty="0"/>
              <a:t> &amp; </a:t>
            </a:r>
            <a:r>
              <a:rPr lang="nl-NL" baseline="0" dirty="0" err="1"/>
              <a:t>Prioritize</a:t>
            </a:r>
            <a:r>
              <a:rPr lang="nl-NL" baseline="0" dirty="0"/>
              <a:t>: </a:t>
            </a:r>
            <a:r>
              <a:rPr lang="nl-NL" baseline="0" dirty="0" err="1"/>
              <a:t>What</a:t>
            </a:r>
            <a:r>
              <a:rPr lang="nl-NL" baseline="0" dirty="0"/>
              <a:t> are </a:t>
            </a:r>
            <a:r>
              <a:rPr lang="nl-NL" baseline="0" dirty="0" err="1"/>
              <a:t>really</a:t>
            </a:r>
            <a:r>
              <a:rPr lang="nl-NL" baseline="0" dirty="0"/>
              <a:t> </a:t>
            </a:r>
            <a:r>
              <a:rPr lang="nl-NL" baseline="0" dirty="0" err="1"/>
              <a:t>the</a:t>
            </a:r>
            <a:r>
              <a:rPr lang="nl-NL" baseline="0" dirty="0"/>
              <a:t> </a:t>
            </a:r>
            <a:r>
              <a:rPr lang="nl-NL" baseline="0" dirty="0" err="1"/>
              <a:t>key</a:t>
            </a:r>
            <a:r>
              <a:rPr lang="nl-NL" baseline="0" dirty="0"/>
              <a:t> shocks and </a:t>
            </a:r>
            <a:r>
              <a:rPr lang="nl-NL" baseline="0" dirty="0" err="1"/>
              <a:t>stresses</a:t>
            </a:r>
            <a:r>
              <a:rPr lang="nl-NL" baseline="0" dirty="0"/>
              <a:t>.</a:t>
            </a:r>
          </a:p>
          <a:p>
            <a:pPr marL="457200" lvl="1" indent="0">
              <a:buFont typeface="+mj-lt"/>
              <a:buNone/>
            </a:pPr>
            <a:r>
              <a:rPr lang="nl-NL" baseline="0" dirty="0"/>
              <a:t>Important </a:t>
            </a:r>
            <a:r>
              <a:rPr lang="nl-NL" baseline="0" dirty="0" err="1"/>
              <a:t>to</a:t>
            </a:r>
            <a:r>
              <a:rPr lang="nl-NL" baseline="0" dirty="0"/>
              <a:t> </a:t>
            </a:r>
            <a:r>
              <a:rPr lang="nl-NL" baseline="0" dirty="0" err="1"/>
              <a:t>mention</a:t>
            </a:r>
            <a:r>
              <a:rPr lang="nl-NL" baseline="0" dirty="0"/>
              <a:t> </a:t>
            </a:r>
            <a:r>
              <a:rPr lang="nl-NL" baseline="0" dirty="0" err="1"/>
              <a:t>here</a:t>
            </a:r>
            <a:r>
              <a:rPr lang="nl-NL" baseline="0" dirty="0"/>
              <a:t>: </a:t>
            </a:r>
            <a:r>
              <a:rPr lang="nl-NL" baseline="0" dirty="0" err="1"/>
              <a:t>Only</a:t>
            </a:r>
            <a:r>
              <a:rPr lang="nl-NL" baseline="0" dirty="0"/>
              <a:t> </a:t>
            </a:r>
            <a:r>
              <a:rPr lang="nl-NL" baseline="0" dirty="0" err="1"/>
              <a:t>allowed</a:t>
            </a:r>
            <a:r>
              <a:rPr lang="nl-NL" baseline="0" dirty="0"/>
              <a:t> </a:t>
            </a:r>
            <a:r>
              <a:rPr lang="nl-NL" baseline="0" dirty="0" err="1"/>
              <a:t>to</a:t>
            </a:r>
            <a:r>
              <a:rPr lang="nl-NL" baseline="0" dirty="0"/>
              <a:t> select 3 </a:t>
            </a:r>
            <a:r>
              <a:rPr lang="nl-NL" baseline="0" dirty="0" err="1"/>
              <a:t>main</a:t>
            </a:r>
            <a:r>
              <a:rPr lang="nl-NL" baseline="0" dirty="0"/>
              <a:t> </a:t>
            </a:r>
            <a:r>
              <a:rPr lang="nl-NL" baseline="0" dirty="0" err="1"/>
              <a:t>categories</a:t>
            </a:r>
            <a:r>
              <a:rPr lang="nl-NL" baseline="0" dirty="0"/>
              <a:t> (no more, </a:t>
            </a:r>
            <a:r>
              <a:rPr lang="nl-NL" baseline="0" dirty="0" err="1"/>
              <a:t>preferably</a:t>
            </a:r>
            <a:r>
              <a:rPr lang="nl-NL" baseline="0" dirty="0"/>
              <a:t> no </a:t>
            </a:r>
            <a:r>
              <a:rPr lang="nl-NL" baseline="0" dirty="0" err="1"/>
              <a:t>less</a:t>
            </a:r>
            <a:r>
              <a:rPr lang="nl-NL" baseline="0" dirty="0"/>
              <a:t>)</a:t>
            </a:r>
          </a:p>
          <a:p>
            <a:pPr marL="457200" lvl="1" indent="0">
              <a:buFont typeface="+mj-lt"/>
              <a:buNone/>
            </a:pPr>
            <a:r>
              <a:rPr lang="nl-NL" baseline="0" dirty="0"/>
              <a:t>In </a:t>
            </a:r>
            <a:r>
              <a:rPr lang="nl-NL" baseline="0" dirty="0" err="1"/>
              <a:t>your</a:t>
            </a:r>
            <a:r>
              <a:rPr lang="nl-NL" baseline="0" dirty="0"/>
              <a:t> </a:t>
            </a:r>
            <a:r>
              <a:rPr lang="nl-NL" baseline="0" dirty="0" err="1"/>
              <a:t>reflection</a:t>
            </a:r>
            <a:r>
              <a:rPr lang="nl-NL" baseline="0" dirty="0"/>
              <a:t>, </a:t>
            </a:r>
            <a:r>
              <a:rPr lang="nl-NL" baseline="0" dirty="0" err="1"/>
              <a:t>it</a:t>
            </a:r>
            <a:r>
              <a:rPr lang="nl-NL" baseline="0" dirty="0"/>
              <a:t> </a:t>
            </a:r>
            <a:r>
              <a:rPr lang="nl-NL" baseline="0" dirty="0" err="1"/>
              <a:t>helps</a:t>
            </a:r>
            <a:r>
              <a:rPr lang="nl-NL" baseline="0" dirty="0"/>
              <a:t> </a:t>
            </a:r>
            <a:r>
              <a:rPr lang="nl-NL" baseline="0" dirty="0" err="1"/>
              <a:t>to</a:t>
            </a:r>
            <a:r>
              <a:rPr lang="nl-NL" baseline="0" dirty="0"/>
              <a:t> take </a:t>
            </a:r>
            <a:r>
              <a:rPr lang="nl-NL" baseline="0" dirty="0" err="1"/>
              <a:t>into</a:t>
            </a:r>
            <a:r>
              <a:rPr lang="nl-NL" baseline="0" dirty="0"/>
              <a:t> account </a:t>
            </a:r>
            <a:r>
              <a:rPr lang="nl-NL" baseline="0" dirty="0" err="1"/>
              <a:t>the</a:t>
            </a:r>
            <a:r>
              <a:rPr lang="nl-NL" baseline="0" dirty="0"/>
              <a:t> </a:t>
            </a:r>
            <a:r>
              <a:rPr lang="nl-NL" baseline="0" dirty="0" err="1"/>
              <a:t>likelihood</a:t>
            </a:r>
            <a:r>
              <a:rPr lang="nl-NL" baseline="0" dirty="0"/>
              <a:t> (</a:t>
            </a:r>
            <a:r>
              <a:rPr lang="nl-NL" baseline="0" dirty="0" err="1"/>
              <a:t>how</a:t>
            </a:r>
            <a:r>
              <a:rPr lang="nl-NL" baseline="0" dirty="0"/>
              <a:t> </a:t>
            </a:r>
            <a:r>
              <a:rPr lang="nl-NL" baseline="0" dirty="0" err="1"/>
              <a:t>often</a:t>
            </a:r>
            <a:r>
              <a:rPr lang="nl-NL" baseline="0" dirty="0"/>
              <a:t>) and </a:t>
            </a:r>
            <a:r>
              <a:rPr lang="nl-NL" baseline="0" dirty="0" err="1"/>
              <a:t>the</a:t>
            </a:r>
            <a:r>
              <a:rPr lang="nl-NL" baseline="0" dirty="0"/>
              <a:t> </a:t>
            </a:r>
            <a:r>
              <a:rPr lang="nl-NL" baseline="0" dirty="0" err="1"/>
              <a:t>severity</a:t>
            </a:r>
            <a:r>
              <a:rPr lang="nl-NL" baseline="0" dirty="0"/>
              <a:t> of </a:t>
            </a:r>
            <a:r>
              <a:rPr lang="nl-NL" baseline="0" dirty="0" err="1"/>
              <a:t>the</a:t>
            </a:r>
            <a:r>
              <a:rPr lang="nl-NL" baseline="0" dirty="0"/>
              <a:t> shocks and </a:t>
            </a:r>
            <a:r>
              <a:rPr lang="nl-NL" baseline="0" dirty="0" err="1"/>
              <a:t>stressess</a:t>
            </a:r>
            <a:r>
              <a:rPr lang="nl-NL" baseline="0" dirty="0"/>
              <a:t> (</a:t>
            </a:r>
            <a:r>
              <a:rPr lang="nl-NL" baseline="0" dirty="0" err="1"/>
              <a:t>what</a:t>
            </a:r>
            <a:r>
              <a:rPr lang="nl-NL" baseline="0" dirty="0"/>
              <a:t> </a:t>
            </a:r>
            <a:r>
              <a:rPr lang="nl-NL" baseline="0" dirty="0" err="1"/>
              <a:t>it</a:t>
            </a:r>
            <a:r>
              <a:rPr lang="nl-NL" baseline="0" dirty="0"/>
              <a:t> is </a:t>
            </a:r>
            <a:r>
              <a:rPr lang="nl-NL" baseline="0" dirty="0" err="1"/>
              <a:t>the</a:t>
            </a:r>
            <a:r>
              <a:rPr lang="nl-NL" baseline="0" dirty="0"/>
              <a:t> impact)</a:t>
            </a:r>
            <a:endParaRPr lang="nl-NL" dirty="0"/>
          </a:p>
        </p:txBody>
      </p:sp>
      <p:sp>
        <p:nvSpPr>
          <p:cNvPr id="4" name="Slide Number Placeholder 3"/>
          <p:cNvSpPr>
            <a:spLocks noGrp="1"/>
          </p:cNvSpPr>
          <p:nvPr>
            <p:ph type="sldNum" sz="quarter" idx="10"/>
          </p:nvPr>
        </p:nvSpPr>
        <p:spPr/>
        <p:txBody>
          <a:bodyPr/>
          <a:lstStyle/>
          <a:p>
            <a:fld id="{8F0CC7C2-2C0A-4270-9E7A-03A194BF1320}" type="slidenum">
              <a:rPr lang="nl-NL" smtClean="0"/>
              <a:t>14</a:t>
            </a:fld>
            <a:endParaRPr lang="nl-NL"/>
          </a:p>
        </p:txBody>
      </p:sp>
    </p:spTree>
    <p:extLst>
      <p:ext uri="{BB962C8B-B14F-4D97-AF65-F5344CB8AC3E}">
        <p14:creationId xmlns:p14="http://schemas.microsoft.com/office/powerpoint/2010/main" val="954386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question addresses the need to understand the risks and vulnerabilities that are at play in your project context. Projects need to base their resilience building interventions on an assessment of vulnerabilities of individuals and communities to the shocks and stresses they face.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thorough assessment includes a consideration of all three components of CARE’s Increasing Resilience theoretical framework:</a:t>
            </a:r>
            <a:endParaRPr lang="nl-NL" sz="1200" kern="1200" dirty="0">
              <a:solidFill>
                <a:schemeClr val="tx1"/>
              </a:solidFill>
              <a:effectLst/>
              <a:latin typeface="+mn-lt"/>
              <a:ea typeface="+mn-ea"/>
              <a:cs typeface="+mn-cs"/>
            </a:endParaRPr>
          </a:p>
          <a:p>
            <a:pPr marL="685800" lvl="1" indent="-228600">
              <a:buFont typeface="+mj-lt"/>
              <a:buAutoNum type="arabicPeriod"/>
            </a:pPr>
            <a:r>
              <a:rPr lang="en-GB" sz="1200" kern="1200" dirty="0">
                <a:solidFill>
                  <a:schemeClr val="tx1"/>
                </a:solidFill>
                <a:effectLst/>
                <a:latin typeface="+mn-lt"/>
                <a:ea typeface="+mn-ea"/>
                <a:cs typeface="+mn-cs"/>
              </a:rPr>
              <a:t>Existing capacities and assets</a:t>
            </a:r>
            <a:endParaRPr lang="nl-NL" sz="1200" kern="1200" dirty="0">
              <a:solidFill>
                <a:schemeClr val="tx1"/>
              </a:solidFill>
              <a:effectLst/>
              <a:latin typeface="+mn-lt"/>
              <a:ea typeface="+mn-ea"/>
              <a:cs typeface="+mn-cs"/>
            </a:endParaRPr>
          </a:p>
          <a:p>
            <a:pPr marL="685800" lvl="1" indent="-228600">
              <a:buFont typeface="+mj-lt"/>
              <a:buAutoNum type="arabicPeriod"/>
            </a:pPr>
            <a:r>
              <a:rPr lang="en-GB" sz="1200" kern="1200" dirty="0">
                <a:solidFill>
                  <a:schemeClr val="tx1"/>
                </a:solidFill>
                <a:effectLst/>
                <a:latin typeface="+mn-lt"/>
                <a:ea typeface="+mn-ea"/>
                <a:cs typeface="+mn-cs"/>
              </a:rPr>
              <a:t>Underlying causes of risks and vulnerability </a:t>
            </a:r>
            <a:endParaRPr lang="nl-NL" sz="1200" kern="1200" dirty="0">
              <a:solidFill>
                <a:schemeClr val="tx1"/>
              </a:solidFill>
              <a:effectLst/>
              <a:latin typeface="+mn-lt"/>
              <a:ea typeface="+mn-ea"/>
              <a:cs typeface="+mn-cs"/>
            </a:endParaRPr>
          </a:p>
          <a:p>
            <a:pPr marL="685800" lvl="1" indent="-228600">
              <a:buFont typeface="+mj-lt"/>
              <a:buAutoNum type="arabicPeriod"/>
            </a:pPr>
            <a:r>
              <a:rPr lang="en-GB" sz="1200" kern="1200" dirty="0">
                <a:solidFill>
                  <a:schemeClr val="tx1"/>
                </a:solidFill>
                <a:effectLst/>
                <a:latin typeface="+mn-lt"/>
                <a:ea typeface="+mn-ea"/>
                <a:cs typeface="+mn-cs"/>
              </a:rPr>
              <a:t>The enabling environment, made up of formal or informal rules, plans, policies and legislations.</a:t>
            </a:r>
          </a:p>
          <a:p>
            <a:pPr marL="0" lvl="0" indent="0">
              <a:buFont typeface="+mj-lt"/>
              <a:buNone/>
            </a:pPr>
            <a:endParaRPr lang="en-GB" sz="1200" kern="1200" dirty="0">
              <a:solidFill>
                <a:schemeClr val="tx1"/>
              </a:solidFill>
              <a:effectLst/>
              <a:latin typeface="+mn-lt"/>
              <a:ea typeface="+mn-ea"/>
              <a:cs typeface="+mn-cs"/>
            </a:endParaRPr>
          </a:p>
          <a:p>
            <a:pPr marL="0" lvl="0" indent="0">
              <a:buFont typeface="+mj-lt"/>
              <a:buNone/>
            </a:pPr>
            <a:r>
              <a:rPr lang="en-GB" sz="1200" kern="1200" baseline="0" dirty="0">
                <a:solidFill>
                  <a:schemeClr val="tx1"/>
                </a:solidFill>
                <a:effectLst/>
                <a:latin typeface="+mn-lt"/>
                <a:ea typeface="+mn-ea"/>
                <a:cs typeface="+mn-cs"/>
              </a:rPr>
              <a:t>The range of possible answers is on a scale of where each subsequent answer includes an additional element of – in this case – your analysis, ranging from no analysis to a forward-looking, regularly updated analysis that is based on both secondary and primary data.</a:t>
            </a:r>
          </a:p>
          <a:p>
            <a:pPr marL="0" lvl="0" indent="0">
              <a:buFont typeface="+mj-lt"/>
              <a:buNone/>
            </a:pP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0CC7C2-2C0A-4270-9E7A-03A194BF1320}" type="slidenum">
              <a:rPr lang="nl-NL" smtClean="0"/>
              <a:t>15</a:t>
            </a:fld>
            <a:endParaRPr lang="nl-NL"/>
          </a:p>
        </p:txBody>
      </p:sp>
    </p:spTree>
    <p:extLst>
      <p:ext uri="{BB962C8B-B14F-4D97-AF65-F5344CB8AC3E}">
        <p14:creationId xmlns:p14="http://schemas.microsoft.com/office/powerpoint/2010/main" val="438906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question addresses the different types of capacities of individuals and communities that a project can strengthen in order to deal with shocks and stresses and to increase resilience. </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CARE identifies the following </a:t>
            </a:r>
            <a:r>
              <a:rPr lang="en-GB" sz="1200" b="1" kern="1200" dirty="0">
                <a:solidFill>
                  <a:schemeClr val="tx1"/>
                </a:solidFill>
                <a:effectLst/>
                <a:latin typeface="+mn-lt"/>
                <a:ea typeface="+mn-ea"/>
                <a:cs typeface="+mn-cs"/>
              </a:rPr>
              <a:t>four</a:t>
            </a:r>
            <a:r>
              <a:rPr lang="en-GB" sz="1200" kern="1200" dirty="0">
                <a:solidFill>
                  <a:schemeClr val="tx1"/>
                </a:solidFill>
                <a:effectLst/>
                <a:latin typeface="+mn-lt"/>
                <a:ea typeface="+mn-ea"/>
                <a:cs typeface="+mn-cs"/>
              </a:rPr>
              <a:t> types of capacities for building resilience:</a:t>
            </a:r>
          </a:p>
          <a:p>
            <a:pPr marL="685800" lvl="1" indent="-228600">
              <a:buFont typeface="+mj-lt"/>
              <a:buAutoNum type="arabicPeriod"/>
            </a:pPr>
            <a:r>
              <a:rPr lang="en-GB" kern="1200" dirty="0">
                <a:solidFill>
                  <a:schemeClr val="tx1"/>
                </a:solidFill>
                <a:effectLst/>
                <a:latin typeface="+mn-lt"/>
                <a:ea typeface="+mn-ea"/>
                <a:cs typeface="+mn-cs"/>
              </a:rPr>
              <a:t>Anticipate risk</a:t>
            </a:r>
            <a:r>
              <a:rPr lang="en-GB"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capacity of individuals or communities to foresee risks and therefore reduce and manage the impact of shocks and stresses that are likely to occur. Anticipating can be understood as being ready for unexpected events through actions that prevent and prepare.</a:t>
            </a:r>
          </a:p>
          <a:p>
            <a:pPr marL="685800" lvl="1" indent="-228600">
              <a:buFont typeface="+mj-lt"/>
              <a:buAutoNum type="arabicPeriod"/>
            </a:pPr>
            <a:r>
              <a:rPr lang="en-GB" sz="1200" kern="1200" dirty="0">
                <a:solidFill>
                  <a:schemeClr val="tx1"/>
                </a:solidFill>
                <a:effectLst/>
                <a:latin typeface="+mn-lt"/>
                <a:ea typeface="+mn-ea"/>
                <a:cs typeface="+mn-cs"/>
              </a:rPr>
              <a:t>Absorb shock &amp; stresses: The capacity of individuals and communities to accommodate and absorb the immediate impacts of shocks and stresses without significant negative impact on their lives.</a:t>
            </a:r>
          </a:p>
          <a:p>
            <a:pPr marL="685800" lvl="1" indent="-228600">
              <a:buFont typeface="+mj-lt"/>
              <a:buAutoNum type="arabicPeriod"/>
            </a:pPr>
            <a:r>
              <a:rPr lang="en-GB" sz="1200" kern="1200" dirty="0">
                <a:solidFill>
                  <a:schemeClr val="tx1"/>
                </a:solidFill>
                <a:effectLst/>
                <a:latin typeface="+mn-lt"/>
                <a:ea typeface="+mn-ea"/>
                <a:cs typeface="+mn-cs"/>
              </a:rPr>
              <a:t>Adapt to evolving conditions : The capacity of individuals and communities to change behaviours, practices, lifestyles and livelihood strategies in response to changed circumstances.</a:t>
            </a:r>
          </a:p>
          <a:p>
            <a:pPr marL="685800" lvl="1" indent="-228600">
              <a:buFont typeface="+mj-lt"/>
              <a:buAutoNum type="arabicPeriod"/>
            </a:pPr>
            <a:r>
              <a:rPr lang="en-GB" sz="1200" kern="1200" dirty="0">
                <a:solidFill>
                  <a:schemeClr val="tx1"/>
                </a:solidFill>
                <a:effectLst/>
                <a:latin typeface="+mn-lt"/>
                <a:ea typeface="+mn-ea"/>
                <a:cs typeface="+mn-cs"/>
              </a:rPr>
              <a:t>Transform systems and structures: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capacity of individuals and communities to influence formal or informal rules, plans, policies and legislations to create systemic and lasting change in behaviours, governance and decision-making structures policies and legislation.</a:t>
            </a:r>
          </a:p>
          <a:p>
            <a:pPr marL="0" lvl="0" indent="0">
              <a:buFont typeface="+mj-lt"/>
              <a:buNone/>
            </a:pPr>
            <a:endParaRPr lang="nl-NL" sz="1200" kern="1200" dirty="0">
              <a:solidFill>
                <a:schemeClr val="tx1"/>
              </a:solidFill>
              <a:effectLst/>
              <a:latin typeface="+mn-lt"/>
              <a:ea typeface="+mn-ea"/>
              <a:cs typeface="+mn-cs"/>
            </a:endParaRPr>
          </a:p>
          <a:p>
            <a:pPr marL="0" lvl="0" indent="0">
              <a:buFont typeface="+mj-lt"/>
              <a:buNone/>
            </a:pPr>
            <a:r>
              <a:rPr lang="nl-NL" sz="1200" kern="1200" dirty="0">
                <a:solidFill>
                  <a:schemeClr val="tx1"/>
                </a:solidFill>
                <a:effectLst/>
                <a:latin typeface="+mn-lt"/>
                <a:ea typeface="+mn-ea"/>
                <a:cs typeface="+mn-cs"/>
              </a:rPr>
              <a:t>We</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ask</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you</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to</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tick</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the</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boxes</a:t>
            </a:r>
            <a:r>
              <a:rPr lang="nl-NL" sz="1200" kern="1200" baseline="0" dirty="0">
                <a:solidFill>
                  <a:schemeClr val="tx1"/>
                </a:solidFill>
                <a:effectLst/>
                <a:latin typeface="+mn-lt"/>
                <a:ea typeface="+mn-ea"/>
                <a:cs typeface="+mn-cs"/>
              </a:rPr>
              <a:t> of </a:t>
            </a:r>
            <a:r>
              <a:rPr lang="nl-NL" sz="1200" kern="1200" baseline="0" dirty="0" err="1">
                <a:solidFill>
                  <a:schemeClr val="tx1"/>
                </a:solidFill>
                <a:effectLst/>
                <a:latin typeface="+mn-lt"/>
                <a:ea typeface="+mn-ea"/>
                <a:cs typeface="+mn-cs"/>
              </a:rPr>
              <a:t>all</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the</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capacities</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that</a:t>
            </a:r>
            <a:r>
              <a:rPr lang="nl-NL" sz="1200" kern="1200" baseline="0" dirty="0">
                <a:solidFill>
                  <a:schemeClr val="tx1"/>
                </a:solidFill>
                <a:effectLst/>
                <a:latin typeface="+mn-lt"/>
                <a:ea typeface="+mn-ea"/>
                <a:cs typeface="+mn-cs"/>
              </a:rPr>
              <a:t> are </a:t>
            </a:r>
            <a:r>
              <a:rPr lang="nl-NL" sz="1200" kern="1200" baseline="0" dirty="0" err="1">
                <a:solidFill>
                  <a:schemeClr val="tx1"/>
                </a:solidFill>
                <a:effectLst/>
                <a:latin typeface="+mn-lt"/>
                <a:ea typeface="+mn-ea"/>
                <a:cs typeface="+mn-cs"/>
              </a:rPr>
              <a:t>strengthened</a:t>
            </a:r>
            <a:r>
              <a:rPr lang="nl-NL" sz="1200" kern="1200" baseline="0" dirty="0">
                <a:solidFill>
                  <a:schemeClr val="tx1"/>
                </a:solidFill>
                <a:effectLst/>
                <a:latin typeface="+mn-lt"/>
                <a:ea typeface="+mn-ea"/>
                <a:cs typeface="+mn-cs"/>
              </a:rPr>
              <a:t> in </a:t>
            </a:r>
            <a:r>
              <a:rPr lang="nl-NL" sz="1200" kern="1200" baseline="0" dirty="0" err="1">
                <a:solidFill>
                  <a:schemeClr val="tx1"/>
                </a:solidFill>
                <a:effectLst/>
                <a:latin typeface="+mn-lt"/>
                <a:ea typeface="+mn-ea"/>
                <a:cs typeface="+mn-cs"/>
              </a:rPr>
              <a:t>the</a:t>
            </a:r>
            <a:r>
              <a:rPr lang="nl-NL" sz="1200" kern="1200" baseline="0" dirty="0">
                <a:solidFill>
                  <a:schemeClr val="tx1"/>
                </a:solidFill>
                <a:effectLst/>
                <a:latin typeface="+mn-lt"/>
                <a:ea typeface="+mn-ea"/>
                <a:cs typeface="+mn-cs"/>
              </a:rPr>
              <a:t> project. </a:t>
            </a:r>
            <a:r>
              <a:rPr lang="nl-NL" sz="1200" kern="1200" baseline="0" dirty="0" err="1">
                <a:solidFill>
                  <a:schemeClr val="tx1"/>
                </a:solidFill>
                <a:effectLst/>
                <a:latin typeface="+mn-lt"/>
                <a:ea typeface="+mn-ea"/>
                <a:cs typeface="+mn-cs"/>
              </a:rPr>
              <a:t>You</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can</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add</a:t>
            </a:r>
            <a:r>
              <a:rPr lang="nl-NL" sz="1200" kern="1200" baseline="0" dirty="0">
                <a:solidFill>
                  <a:schemeClr val="tx1"/>
                </a:solidFill>
                <a:effectLst/>
                <a:latin typeface="+mn-lt"/>
                <a:ea typeface="+mn-ea"/>
                <a:cs typeface="+mn-cs"/>
              </a:rPr>
              <a:t> these and </a:t>
            </a:r>
            <a:r>
              <a:rPr lang="nl-NL" sz="1200" kern="1200" baseline="0" dirty="0" err="1">
                <a:solidFill>
                  <a:schemeClr val="tx1"/>
                </a:solidFill>
                <a:effectLst/>
                <a:latin typeface="+mn-lt"/>
                <a:ea typeface="+mn-ea"/>
                <a:cs typeface="+mn-cs"/>
              </a:rPr>
              <a:t>fill</a:t>
            </a:r>
            <a:r>
              <a:rPr lang="nl-NL" sz="1200" kern="1200" baseline="0" dirty="0">
                <a:solidFill>
                  <a:schemeClr val="tx1"/>
                </a:solidFill>
                <a:effectLst/>
                <a:latin typeface="+mn-lt"/>
                <a:ea typeface="+mn-ea"/>
                <a:cs typeface="+mn-cs"/>
              </a:rPr>
              <a:t> in </a:t>
            </a:r>
            <a:r>
              <a:rPr lang="nl-NL" sz="1200" kern="1200" baseline="0" dirty="0" err="1">
                <a:solidFill>
                  <a:schemeClr val="tx1"/>
                </a:solidFill>
                <a:effectLst/>
                <a:latin typeface="+mn-lt"/>
                <a:ea typeface="+mn-ea"/>
                <a:cs typeface="+mn-cs"/>
              </a:rPr>
              <a:t>the</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total</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number</a:t>
            </a:r>
            <a:r>
              <a:rPr lang="nl-NL" sz="1200" kern="1200" baseline="0" dirty="0">
                <a:solidFill>
                  <a:schemeClr val="tx1"/>
                </a:solidFill>
                <a:effectLst/>
                <a:latin typeface="+mn-lt"/>
                <a:ea typeface="+mn-ea"/>
                <a:cs typeface="+mn-cs"/>
              </a:rPr>
              <a:t> of </a:t>
            </a:r>
            <a:r>
              <a:rPr lang="nl-NL" sz="1200" kern="1200" baseline="0" dirty="0" err="1">
                <a:solidFill>
                  <a:schemeClr val="tx1"/>
                </a:solidFill>
                <a:effectLst/>
                <a:latin typeface="+mn-lt"/>
                <a:ea typeface="+mn-ea"/>
                <a:cs typeface="+mn-cs"/>
              </a:rPr>
              <a:t>boxed</a:t>
            </a:r>
            <a:r>
              <a:rPr lang="nl-NL" sz="1200" kern="1200" baseline="0" dirty="0">
                <a:solidFill>
                  <a:schemeClr val="tx1"/>
                </a:solidFill>
                <a:effectLst/>
                <a:latin typeface="+mn-lt"/>
                <a:ea typeface="+mn-ea"/>
                <a:cs typeface="+mn-cs"/>
              </a:rPr>
              <a:t> in </a:t>
            </a:r>
            <a:r>
              <a:rPr lang="nl-NL" sz="1200" kern="1200" baseline="0" dirty="0" err="1">
                <a:solidFill>
                  <a:schemeClr val="tx1"/>
                </a:solidFill>
                <a:effectLst/>
                <a:latin typeface="+mn-lt"/>
                <a:ea typeface="+mn-ea"/>
                <a:cs typeface="+mn-cs"/>
              </a:rPr>
              <a:t>the</a:t>
            </a:r>
            <a:r>
              <a:rPr lang="nl-NL" sz="1200" kern="1200" baseline="0" dirty="0">
                <a:solidFill>
                  <a:schemeClr val="tx1"/>
                </a:solidFill>
                <a:effectLst/>
                <a:latin typeface="+mn-lt"/>
                <a:ea typeface="+mn-ea"/>
                <a:cs typeface="+mn-cs"/>
              </a:rPr>
              <a:t> square.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0CC7C2-2C0A-4270-9E7A-03A194BF1320}" type="slidenum">
              <a:rPr lang="nl-NL" smtClean="0"/>
              <a:t>16</a:t>
            </a:fld>
            <a:endParaRPr lang="nl-NL"/>
          </a:p>
        </p:txBody>
      </p:sp>
    </p:spTree>
    <p:extLst>
      <p:ext uri="{BB962C8B-B14F-4D97-AF65-F5344CB8AC3E}">
        <p14:creationId xmlns:p14="http://schemas.microsoft.com/office/powerpoint/2010/main" val="1134038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question addresses the different types of assets of individuals and communities that a project can build in order to deal with shocks and stresses and to increase resilience.  </a:t>
            </a:r>
            <a:endParaRPr lang="nl-NL"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CARE identifies the following </a:t>
            </a:r>
            <a:r>
              <a:rPr lang="en-GB" sz="1200" b="1" kern="1200" dirty="0">
                <a:solidFill>
                  <a:schemeClr val="tx1"/>
                </a:solidFill>
                <a:effectLst/>
                <a:latin typeface="+mn-lt"/>
                <a:ea typeface="+mn-ea"/>
                <a:cs typeface="+mn-cs"/>
              </a:rPr>
              <a:t>five</a:t>
            </a:r>
            <a:r>
              <a:rPr lang="en-GB" sz="1200" kern="1200" dirty="0">
                <a:solidFill>
                  <a:schemeClr val="tx1"/>
                </a:solidFill>
                <a:effectLst/>
                <a:latin typeface="+mn-lt"/>
                <a:ea typeface="+mn-ea"/>
                <a:cs typeface="+mn-cs"/>
              </a:rPr>
              <a:t> types of assets for individuals and communities to become more resilient and act upon their capacities: </a:t>
            </a:r>
            <a:endParaRPr lang="nl-NL" dirty="0"/>
          </a:p>
          <a:p>
            <a:pPr marL="685800" lvl="1" indent="-228600">
              <a:buFont typeface="+mj-lt"/>
              <a:buAutoNum type="arabicPeriod"/>
            </a:pPr>
            <a:r>
              <a:rPr lang="nl-NL" dirty="0"/>
              <a:t>Human </a:t>
            </a:r>
            <a:r>
              <a:rPr lang="nl-NL" dirty="0" err="1"/>
              <a:t>potential</a:t>
            </a:r>
            <a:r>
              <a:rPr lang="nl-NL" dirty="0"/>
              <a:t>: </a:t>
            </a:r>
            <a:r>
              <a:rPr lang="en-GB" sz="1200" kern="1200" dirty="0">
                <a:solidFill>
                  <a:schemeClr val="tx1"/>
                </a:solidFill>
                <a:effectLst/>
                <a:latin typeface="+mn-lt"/>
                <a:ea typeface="+mn-ea"/>
                <a:cs typeface="+mn-cs"/>
              </a:rPr>
              <a:t>Assets embodied in individuals and households that facilitate their potential to create or increase personal, social and economic well-being. </a:t>
            </a:r>
          </a:p>
          <a:p>
            <a:pPr marL="685800" lvl="1" indent="-228600">
              <a:buFont typeface="+mj-lt"/>
              <a:buAutoNum type="arabicPeriod"/>
            </a:pPr>
            <a:r>
              <a:rPr lang="en-GB" sz="1200" kern="1200" dirty="0">
                <a:solidFill>
                  <a:schemeClr val="tx1"/>
                </a:solidFill>
                <a:effectLst/>
                <a:latin typeface="+mn-lt"/>
                <a:ea typeface="+mn-ea"/>
                <a:cs typeface="+mn-cs"/>
              </a:rPr>
              <a:t>Social capital:</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Social resources that are embedded in formal and informal networks, facilitated by shared norms, values, understanding and mutual trust that create co-operation, exchange and reciprocity within or among groups.</a:t>
            </a:r>
          </a:p>
          <a:p>
            <a:pPr marL="685800" lvl="1" indent="-228600">
              <a:buFont typeface="+mj-lt"/>
              <a:buAutoNum type="arabicPeriod"/>
            </a:pPr>
            <a:r>
              <a:rPr lang="en-GB" sz="1200" kern="1200" dirty="0">
                <a:solidFill>
                  <a:schemeClr val="tx1"/>
                </a:solidFill>
                <a:effectLst/>
                <a:latin typeface="+mn-lt"/>
                <a:ea typeface="+mn-ea"/>
                <a:cs typeface="+mn-cs"/>
              </a:rPr>
              <a:t>Economic resources: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Financial or economic assets or services used to produce goods or services that meet human needs.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mn-lt"/>
                <a:ea typeface="+mn-ea"/>
                <a:cs typeface="+mn-cs"/>
              </a:rPr>
              <a:t>Physical capital: Assets consisting of physical materials, (man-made) objects and/or structures.</a:t>
            </a:r>
            <a:endParaRPr lang="nl-NL" sz="1200" kern="1200" dirty="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Natural resources: </a:t>
            </a:r>
            <a:r>
              <a:rPr lang="en-GB" sz="1200" kern="1200" dirty="0">
                <a:solidFill>
                  <a:schemeClr val="tx1"/>
                </a:solidFill>
                <a:effectLst/>
                <a:latin typeface="+mn-lt"/>
                <a:ea typeface="+mn-ea"/>
                <a:cs typeface="+mn-cs"/>
              </a:rPr>
              <a:t>Renewable and non-renewable assets that grow or occur in the natural environment. </a:t>
            </a:r>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We</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ask</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you</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to</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tick</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the</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boxes</a:t>
            </a:r>
            <a:r>
              <a:rPr lang="nl-NL" sz="1200" kern="1200" baseline="0" dirty="0">
                <a:solidFill>
                  <a:schemeClr val="tx1"/>
                </a:solidFill>
                <a:effectLst/>
                <a:latin typeface="+mn-lt"/>
                <a:ea typeface="+mn-ea"/>
                <a:cs typeface="+mn-cs"/>
              </a:rPr>
              <a:t> of </a:t>
            </a:r>
            <a:r>
              <a:rPr lang="nl-NL" sz="1200" kern="1200" baseline="0" dirty="0" err="1">
                <a:solidFill>
                  <a:schemeClr val="tx1"/>
                </a:solidFill>
                <a:effectLst/>
                <a:latin typeface="+mn-lt"/>
                <a:ea typeface="+mn-ea"/>
                <a:cs typeface="+mn-cs"/>
              </a:rPr>
              <a:t>all</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the</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capacities</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that</a:t>
            </a:r>
            <a:r>
              <a:rPr lang="nl-NL" sz="1200" kern="1200" baseline="0" dirty="0">
                <a:solidFill>
                  <a:schemeClr val="tx1"/>
                </a:solidFill>
                <a:effectLst/>
                <a:latin typeface="+mn-lt"/>
                <a:ea typeface="+mn-ea"/>
                <a:cs typeface="+mn-cs"/>
              </a:rPr>
              <a:t> are </a:t>
            </a:r>
            <a:r>
              <a:rPr lang="nl-NL" sz="1200" kern="1200" baseline="0" dirty="0" err="1">
                <a:solidFill>
                  <a:schemeClr val="tx1"/>
                </a:solidFill>
                <a:effectLst/>
                <a:latin typeface="+mn-lt"/>
                <a:ea typeface="+mn-ea"/>
                <a:cs typeface="+mn-cs"/>
              </a:rPr>
              <a:t>strengthened</a:t>
            </a:r>
            <a:r>
              <a:rPr lang="nl-NL" sz="1200" kern="1200" baseline="0" dirty="0">
                <a:solidFill>
                  <a:schemeClr val="tx1"/>
                </a:solidFill>
                <a:effectLst/>
                <a:latin typeface="+mn-lt"/>
                <a:ea typeface="+mn-ea"/>
                <a:cs typeface="+mn-cs"/>
              </a:rPr>
              <a:t> in </a:t>
            </a:r>
            <a:r>
              <a:rPr lang="nl-NL" sz="1200" kern="1200" baseline="0" dirty="0" err="1">
                <a:solidFill>
                  <a:schemeClr val="tx1"/>
                </a:solidFill>
                <a:effectLst/>
                <a:latin typeface="+mn-lt"/>
                <a:ea typeface="+mn-ea"/>
                <a:cs typeface="+mn-cs"/>
              </a:rPr>
              <a:t>the</a:t>
            </a:r>
            <a:r>
              <a:rPr lang="nl-NL" sz="1200" kern="1200" baseline="0" dirty="0">
                <a:solidFill>
                  <a:schemeClr val="tx1"/>
                </a:solidFill>
                <a:effectLst/>
                <a:latin typeface="+mn-lt"/>
                <a:ea typeface="+mn-ea"/>
                <a:cs typeface="+mn-cs"/>
              </a:rPr>
              <a:t> project. </a:t>
            </a:r>
            <a:r>
              <a:rPr lang="nl-NL" sz="1200" kern="1200" baseline="0" dirty="0" err="1">
                <a:solidFill>
                  <a:schemeClr val="tx1"/>
                </a:solidFill>
                <a:effectLst/>
                <a:latin typeface="+mn-lt"/>
                <a:ea typeface="+mn-ea"/>
                <a:cs typeface="+mn-cs"/>
              </a:rPr>
              <a:t>You</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can</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add</a:t>
            </a:r>
            <a:r>
              <a:rPr lang="nl-NL" sz="1200" kern="1200" baseline="0" dirty="0">
                <a:solidFill>
                  <a:schemeClr val="tx1"/>
                </a:solidFill>
                <a:effectLst/>
                <a:latin typeface="+mn-lt"/>
                <a:ea typeface="+mn-ea"/>
                <a:cs typeface="+mn-cs"/>
              </a:rPr>
              <a:t> these and </a:t>
            </a:r>
            <a:r>
              <a:rPr lang="nl-NL" sz="1200" kern="1200" baseline="0" dirty="0" err="1">
                <a:solidFill>
                  <a:schemeClr val="tx1"/>
                </a:solidFill>
                <a:effectLst/>
                <a:latin typeface="+mn-lt"/>
                <a:ea typeface="+mn-ea"/>
                <a:cs typeface="+mn-cs"/>
              </a:rPr>
              <a:t>fill</a:t>
            </a:r>
            <a:r>
              <a:rPr lang="nl-NL" sz="1200" kern="1200" baseline="0" dirty="0">
                <a:solidFill>
                  <a:schemeClr val="tx1"/>
                </a:solidFill>
                <a:effectLst/>
                <a:latin typeface="+mn-lt"/>
                <a:ea typeface="+mn-ea"/>
                <a:cs typeface="+mn-cs"/>
              </a:rPr>
              <a:t> in </a:t>
            </a:r>
            <a:r>
              <a:rPr lang="nl-NL" sz="1200" kern="1200" baseline="0" dirty="0" err="1">
                <a:solidFill>
                  <a:schemeClr val="tx1"/>
                </a:solidFill>
                <a:effectLst/>
                <a:latin typeface="+mn-lt"/>
                <a:ea typeface="+mn-ea"/>
                <a:cs typeface="+mn-cs"/>
              </a:rPr>
              <a:t>the</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total</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number</a:t>
            </a:r>
            <a:r>
              <a:rPr lang="nl-NL" sz="1200" kern="1200" baseline="0" dirty="0">
                <a:solidFill>
                  <a:schemeClr val="tx1"/>
                </a:solidFill>
                <a:effectLst/>
                <a:latin typeface="+mn-lt"/>
                <a:ea typeface="+mn-ea"/>
                <a:cs typeface="+mn-cs"/>
              </a:rPr>
              <a:t> of </a:t>
            </a:r>
            <a:r>
              <a:rPr lang="nl-NL" sz="1200" kern="1200" baseline="0" dirty="0" err="1">
                <a:solidFill>
                  <a:schemeClr val="tx1"/>
                </a:solidFill>
                <a:effectLst/>
                <a:latin typeface="+mn-lt"/>
                <a:ea typeface="+mn-ea"/>
                <a:cs typeface="+mn-cs"/>
              </a:rPr>
              <a:t>boxed</a:t>
            </a:r>
            <a:r>
              <a:rPr lang="nl-NL" sz="1200" kern="1200" baseline="0" dirty="0">
                <a:solidFill>
                  <a:schemeClr val="tx1"/>
                </a:solidFill>
                <a:effectLst/>
                <a:latin typeface="+mn-lt"/>
                <a:ea typeface="+mn-ea"/>
                <a:cs typeface="+mn-cs"/>
              </a:rPr>
              <a:t> in </a:t>
            </a:r>
            <a:r>
              <a:rPr lang="nl-NL" sz="1200" kern="1200" baseline="0" dirty="0" err="1">
                <a:solidFill>
                  <a:schemeClr val="tx1"/>
                </a:solidFill>
                <a:effectLst/>
                <a:latin typeface="+mn-lt"/>
                <a:ea typeface="+mn-ea"/>
                <a:cs typeface="+mn-cs"/>
              </a:rPr>
              <a:t>the</a:t>
            </a:r>
            <a:r>
              <a:rPr lang="nl-NL" sz="1200" kern="1200" baseline="0" dirty="0">
                <a:solidFill>
                  <a:schemeClr val="tx1"/>
                </a:solidFill>
                <a:effectLst/>
                <a:latin typeface="+mn-lt"/>
                <a:ea typeface="+mn-ea"/>
                <a:cs typeface="+mn-cs"/>
              </a:rPr>
              <a:t> square.</a:t>
            </a:r>
            <a:endParaRPr lang="en-GB" sz="1200"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8F0CC7C2-2C0A-4270-9E7A-03A194BF1320}" type="slidenum">
              <a:rPr lang="nl-NL" smtClean="0"/>
              <a:t>17</a:t>
            </a:fld>
            <a:endParaRPr lang="nl-NL"/>
          </a:p>
        </p:txBody>
      </p:sp>
    </p:spTree>
    <p:extLst>
      <p:ext uri="{BB962C8B-B14F-4D97-AF65-F5344CB8AC3E}">
        <p14:creationId xmlns:p14="http://schemas.microsoft.com/office/powerpoint/2010/main" val="1408472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question addresses the extent to which the project responds to the underlying causes that might potentially result in shocks and stresses. </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Shocks and stresses are often the result of a multitude of underlying causes (=drivers of risk), with inter-related and mutually reinforcing connections. Sometimes, certain shocks and stresses can also be drivers of other shocks and stresses. For example: a lack of government regulations leads to overgrazing, which might lead to degraded ecosystems, which potentially leads to social tension and possibly conflicts).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Most of CARE’s projects will not have the opportunity to address all drivers, but </a:t>
            </a:r>
            <a:r>
              <a:rPr lang="en-GB" sz="1200" b="1" kern="1200" dirty="0">
                <a:solidFill>
                  <a:schemeClr val="tx1"/>
                </a:solidFill>
                <a:effectLst/>
                <a:latin typeface="+mn-lt"/>
                <a:ea typeface="+mn-ea"/>
                <a:cs typeface="+mn-cs"/>
              </a:rPr>
              <a:t>systematically addressing a number of drivers in a holistic approach, we believe has a significant impact on the risks that individuals and communities face. </a:t>
            </a:r>
            <a:r>
              <a:rPr lang="en-GB" sz="1200" kern="1200" baseline="0" dirty="0">
                <a:solidFill>
                  <a:schemeClr val="tx1"/>
                </a:solidFill>
                <a:effectLst/>
                <a:latin typeface="+mn-lt"/>
                <a:ea typeface="+mn-ea"/>
                <a:cs typeface="+mn-cs"/>
              </a:rPr>
              <a:t>The range of possible answers is on a scale of where each subsequent answer includes an additional driver that the project addresses.</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CARE commonly encounters the following drivers of risk:</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Climate change</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Poor governance and institutions</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Lack of control over resources</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Limited access to basic services</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Environmental degradation</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Conflict</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Market failure</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Social norms and barriers</a:t>
            </a:r>
            <a:endParaRPr lang="nl-NL" sz="1200" kern="1200" dirty="0">
              <a:solidFill>
                <a:schemeClr val="tx1"/>
              </a:solidFill>
              <a:effectLst/>
              <a:latin typeface="+mn-lt"/>
              <a:ea typeface="+mn-ea"/>
              <a:cs typeface="+mn-cs"/>
            </a:endParaRPr>
          </a:p>
          <a:p>
            <a:endParaRPr lang="nl-NL" b="1" dirty="0"/>
          </a:p>
        </p:txBody>
      </p:sp>
      <p:sp>
        <p:nvSpPr>
          <p:cNvPr id="4" name="Slide Number Placeholder 3"/>
          <p:cNvSpPr>
            <a:spLocks noGrp="1"/>
          </p:cNvSpPr>
          <p:nvPr>
            <p:ph type="sldNum" sz="quarter" idx="10"/>
          </p:nvPr>
        </p:nvSpPr>
        <p:spPr/>
        <p:txBody>
          <a:bodyPr/>
          <a:lstStyle/>
          <a:p>
            <a:fld id="{8F0CC7C2-2C0A-4270-9E7A-03A194BF1320}" type="slidenum">
              <a:rPr lang="nl-NL" smtClean="0"/>
              <a:t>18</a:t>
            </a:fld>
            <a:endParaRPr lang="nl-NL"/>
          </a:p>
        </p:txBody>
      </p:sp>
    </p:spTree>
    <p:extLst>
      <p:ext uri="{BB962C8B-B14F-4D97-AF65-F5344CB8AC3E}">
        <p14:creationId xmlns:p14="http://schemas.microsoft.com/office/powerpoint/2010/main" val="1180196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question aims to identify to what extent the project actively aims to influence the enabling environment in relation to the shocks and stresses identified. </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enabling environment is made up of formal and informal rules, plans, policies and/or legislation, from global policy frameworks down to local community-level norms.</a:t>
            </a:r>
            <a:r>
              <a:rPr lang="en-GB" sz="1200" strike="sng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The range of possible answers is on a scale of where each subsequent answer includes an additional element or action in your project’s advocacy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Ad hoc actions:</a:t>
            </a:r>
            <a:r>
              <a:rPr lang="en-GB" sz="1200" kern="1200" dirty="0">
                <a:solidFill>
                  <a:schemeClr val="tx1"/>
                </a:solidFill>
                <a:effectLst/>
                <a:latin typeface="+mn-lt"/>
                <a:ea typeface="+mn-ea"/>
                <a:cs typeface="+mn-cs"/>
              </a:rPr>
              <a:t> The project has some activities in place related to influencing plans, policies or legislation linked to resilience, but the project doesn’t engage around them in a coherent or integral way.</a:t>
            </a:r>
            <a:endParaRPr lang="nl-N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Deliberate strategy:</a:t>
            </a:r>
            <a:r>
              <a:rPr lang="en-GB" sz="1200" kern="1200" dirty="0">
                <a:solidFill>
                  <a:schemeClr val="tx1"/>
                </a:solidFill>
                <a:effectLst/>
                <a:latin typeface="+mn-lt"/>
                <a:ea typeface="+mn-ea"/>
                <a:cs typeface="+mn-cs"/>
              </a:rPr>
              <a:t> The project has a strategy with a clear logic or theory of change, identifying advocacy targets and messages, (intermediate) outcomes and means to verify advocacy wins.</a:t>
            </a:r>
            <a:endParaRPr lang="nl-N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Coherent set of actions</a:t>
            </a:r>
            <a:r>
              <a:rPr lang="en-GB" sz="1200" kern="1200" dirty="0">
                <a:solidFill>
                  <a:schemeClr val="tx1"/>
                </a:solidFill>
                <a:effectLst/>
                <a:latin typeface="+mn-lt"/>
                <a:ea typeface="+mn-ea"/>
                <a:cs typeface="+mn-cs"/>
              </a:rPr>
              <a:t>: The project has a systematic set of activities that jointly work toward achieving the Theory of Change and intended outcomes.</a:t>
            </a:r>
            <a:endParaRPr lang="nl-N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Capacity and resources: </a:t>
            </a:r>
            <a:r>
              <a:rPr lang="en-GB" sz="1200" kern="1200" dirty="0">
                <a:solidFill>
                  <a:schemeClr val="tx1"/>
                </a:solidFill>
                <a:effectLst/>
                <a:latin typeface="+mn-lt"/>
                <a:ea typeface="+mn-ea"/>
                <a:cs typeface="+mn-cs"/>
              </a:rPr>
              <a:t>The project has staff involved that have the capacities and appropriate skills to fulfil the advocacy work, and have the means and time allocated to fulfil the work.</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0CC7C2-2C0A-4270-9E7A-03A194BF1320}" type="slidenum">
              <a:rPr lang="nl-NL" smtClean="0"/>
              <a:t>19</a:t>
            </a:fld>
            <a:endParaRPr lang="nl-NL"/>
          </a:p>
        </p:txBody>
      </p:sp>
    </p:spTree>
    <p:extLst>
      <p:ext uri="{BB962C8B-B14F-4D97-AF65-F5344CB8AC3E}">
        <p14:creationId xmlns:p14="http://schemas.microsoft.com/office/powerpoint/2010/main" val="1124845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a:t>The </a:t>
            </a:r>
            <a:r>
              <a:rPr lang="nl-NL" baseline="0" dirty="0" err="1"/>
              <a:t>aim</a:t>
            </a:r>
            <a:r>
              <a:rPr lang="nl-NL" baseline="0" dirty="0"/>
              <a:t> of </a:t>
            </a:r>
            <a:r>
              <a:rPr lang="nl-NL" baseline="0" dirty="0" err="1"/>
              <a:t>this</a:t>
            </a:r>
            <a:r>
              <a:rPr lang="nl-NL" baseline="0" dirty="0"/>
              <a:t> </a:t>
            </a:r>
            <a:r>
              <a:rPr lang="nl-NL" baseline="0" dirty="0" err="1"/>
              <a:t>webinar</a:t>
            </a:r>
            <a:r>
              <a:rPr lang="nl-NL" baseline="0" dirty="0"/>
              <a:t> is </a:t>
            </a:r>
            <a:r>
              <a:rPr lang="nl-NL" baseline="0" dirty="0" err="1"/>
              <a:t>two-fold</a:t>
            </a:r>
            <a:r>
              <a:rPr lang="nl-NL" baseline="0" dirty="0"/>
              <a:t>:</a:t>
            </a:r>
          </a:p>
          <a:p>
            <a:pPr marL="685800" lvl="1" indent="-228600">
              <a:buFont typeface="+mj-lt"/>
              <a:buAutoNum type="arabicPeriod"/>
            </a:pPr>
            <a:r>
              <a:rPr lang="nl-NL" baseline="0" dirty="0" err="1"/>
              <a:t>Primarily</a:t>
            </a:r>
            <a:r>
              <a:rPr lang="nl-NL" baseline="0" dirty="0"/>
              <a:t> </a:t>
            </a:r>
            <a:r>
              <a:rPr lang="nl-NL" baseline="0" dirty="0" err="1"/>
              <a:t>aims</a:t>
            </a:r>
            <a:r>
              <a:rPr lang="nl-NL" baseline="0" dirty="0"/>
              <a:t> </a:t>
            </a:r>
            <a:r>
              <a:rPr lang="nl-NL" baseline="0" dirty="0" err="1"/>
              <a:t>to</a:t>
            </a:r>
            <a:r>
              <a:rPr lang="nl-NL" baseline="0" dirty="0"/>
              <a:t> </a:t>
            </a:r>
            <a:r>
              <a:rPr lang="en-GB" baseline="0" noProof="0" dirty="0"/>
              <a:t>familiarize</a:t>
            </a:r>
            <a:r>
              <a:rPr lang="nl-NL" baseline="0" dirty="0"/>
              <a:t> </a:t>
            </a:r>
            <a:r>
              <a:rPr lang="nl-NL" baseline="0" dirty="0" err="1"/>
              <a:t>you</a:t>
            </a:r>
            <a:r>
              <a:rPr lang="nl-NL" baseline="0" dirty="0"/>
              <a:t> </a:t>
            </a:r>
            <a:r>
              <a:rPr lang="nl-NL" baseline="0" dirty="0" err="1"/>
              <a:t>with</a:t>
            </a:r>
            <a:r>
              <a:rPr lang="nl-NL" baseline="0" dirty="0"/>
              <a:t> </a:t>
            </a:r>
            <a:r>
              <a:rPr lang="nl-NL" baseline="0" dirty="0" err="1"/>
              <a:t>the</a:t>
            </a:r>
            <a:r>
              <a:rPr lang="nl-NL" baseline="0" dirty="0"/>
              <a:t> marker, in order </a:t>
            </a:r>
            <a:r>
              <a:rPr lang="nl-NL" baseline="0" dirty="0" err="1"/>
              <a:t>for</a:t>
            </a:r>
            <a:r>
              <a:rPr lang="nl-NL" baseline="0" dirty="0"/>
              <a:t> </a:t>
            </a:r>
            <a:r>
              <a:rPr lang="nl-NL" baseline="0" dirty="0" err="1"/>
              <a:t>you</a:t>
            </a:r>
            <a:r>
              <a:rPr lang="nl-NL" baseline="0" dirty="0"/>
              <a:t> </a:t>
            </a:r>
            <a:r>
              <a:rPr lang="nl-NL" baseline="0" dirty="0" err="1"/>
              <a:t>to</a:t>
            </a:r>
            <a:r>
              <a:rPr lang="nl-NL" baseline="0" dirty="0"/>
              <a:t> </a:t>
            </a:r>
            <a:r>
              <a:rPr lang="nl-NL" baseline="0" dirty="0" err="1"/>
              <a:t>be</a:t>
            </a:r>
            <a:r>
              <a:rPr lang="nl-NL" baseline="0" dirty="0"/>
              <a:t> </a:t>
            </a:r>
            <a:r>
              <a:rPr lang="nl-NL" baseline="0" dirty="0" err="1"/>
              <a:t>able</a:t>
            </a:r>
            <a:r>
              <a:rPr lang="nl-NL" baseline="0" dirty="0"/>
              <a:t> </a:t>
            </a:r>
            <a:r>
              <a:rPr lang="nl-NL" baseline="0" dirty="0" err="1"/>
              <a:t>to</a:t>
            </a:r>
            <a:r>
              <a:rPr lang="nl-NL" baseline="0" dirty="0"/>
              <a:t> </a:t>
            </a:r>
            <a:r>
              <a:rPr lang="nl-NL" baseline="0" dirty="0" err="1"/>
              <a:t>use</a:t>
            </a:r>
            <a:r>
              <a:rPr lang="nl-NL" baseline="0" dirty="0"/>
              <a:t> and </a:t>
            </a:r>
            <a:r>
              <a:rPr lang="nl-NL" baseline="0" dirty="0" err="1"/>
              <a:t>apply</a:t>
            </a:r>
            <a:r>
              <a:rPr lang="nl-NL" baseline="0" dirty="0"/>
              <a:t> </a:t>
            </a:r>
            <a:r>
              <a:rPr lang="nl-NL" baseline="0" dirty="0" err="1"/>
              <a:t>it</a:t>
            </a:r>
            <a:r>
              <a:rPr lang="nl-NL" baseline="0" dirty="0"/>
              <a:t> </a:t>
            </a:r>
            <a:r>
              <a:rPr lang="nl-NL" baseline="0" dirty="0" err="1"/>
              <a:t>with</a:t>
            </a:r>
            <a:r>
              <a:rPr lang="nl-NL" baseline="0" dirty="0"/>
              <a:t> </a:t>
            </a:r>
            <a:r>
              <a:rPr lang="nl-NL" baseline="0" dirty="0" err="1"/>
              <a:t>your</a:t>
            </a:r>
            <a:r>
              <a:rPr lang="nl-NL" baseline="0" dirty="0"/>
              <a:t> project team </a:t>
            </a:r>
          </a:p>
          <a:p>
            <a:pPr marL="685800" lvl="1" indent="-228600">
              <a:buFont typeface="+mj-lt"/>
              <a:buAutoNum type="arabicPeriod"/>
            </a:pPr>
            <a:r>
              <a:rPr lang="nl-NL" baseline="0" dirty="0" err="1"/>
              <a:t>Secondarily</a:t>
            </a:r>
            <a:r>
              <a:rPr lang="nl-NL" baseline="0" dirty="0"/>
              <a:t> </a:t>
            </a:r>
            <a:r>
              <a:rPr lang="nl-NL" baseline="0" dirty="0" err="1"/>
              <a:t>shed</a:t>
            </a:r>
            <a:r>
              <a:rPr lang="nl-NL" baseline="0" dirty="0"/>
              <a:t> </a:t>
            </a:r>
            <a:r>
              <a:rPr lang="nl-NL" baseline="0" dirty="0" err="1"/>
              <a:t>some</a:t>
            </a:r>
            <a:r>
              <a:rPr lang="nl-NL" baseline="0" dirty="0"/>
              <a:t> light on </a:t>
            </a:r>
            <a:r>
              <a:rPr lang="nl-NL" baseline="0" dirty="0" err="1"/>
              <a:t>the</a:t>
            </a:r>
            <a:r>
              <a:rPr lang="nl-NL" baseline="0" dirty="0"/>
              <a:t> </a:t>
            </a:r>
            <a:r>
              <a:rPr lang="nl-NL" baseline="0" dirty="0" err="1"/>
              <a:t>process</a:t>
            </a:r>
            <a:r>
              <a:rPr lang="nl-NL" baseline="0" dirty="0"/>
              <a:t> of:</a:t>
            </a:r>
          </a:p>
          <a:p>
            <a:pPr marL="1143000" lvl="2" indent="-228600">
              <a:buFont typeface="+mj-lt"/>
              <a:buAutoNum type="alphaLcPeriod"/>
            </a:pPr>
            <a:r>
              <a:rPr lang="nl-NL" baseline="0" dirty="0" err="1"/>
              <a:t>Developing</a:t>
            </a:r>
            <a:r>
              <a:rPr lang="nl-NL" baseline="0" dirty="0"/>
              <a:t> </a:t>
            </a:r>
            <a:r>
              <a:rPr lang="nl-NL" baseline="0" dirty="0" err="1"/>
              <a:t>the</a:t>
            </a:r>
            <a:r>
              <a:rPr lang="nl-NL" baseline="0" dirty="0"/>
              <a:t> </a:t>
            </a:r>
            <a:r>
              <a:rPr lang="nl-NL" baseline="0" dirty="0" err="1"/>
              <a:t>revised</a:t>
            </a:r>
            <a:r>
              <a:rPr lang="nl-NL" baseline="0" dirty="0"/>
              <a:t> Resilience Marker </a:t>
            </a:r>
          </a:p>
          <a:p>
            <a:pPr marL="1143000" lvl="2" indent="-228600">
              <a:buFont typeface="+mj-lt"/>
              <a:buAutoNum type="alphaLcPeriod"/>
            </a:pPr>
            <a:r>
              <a:rPr lang="nl-NL" baseline="0" dirty="0" err="1"/>
              <a:t>Dissemination</a:t>
            </a:r>
            <a:r>
              <a:rPr lang="nl-NL" baseline="0" dirty="0"/>
              <a:t>, </a:t>
            </a:r>
            <a:r>
              <a:rPr lang="nl-NL" baseline="0" dirty="0" err="1"/>
              <a:t>use</a:t>
            </a:r>
            <a:r>
              <a:rPr lang="nl-NL" baseline="0" dirty="0"/>
              <a:t> and analysis of </a:t>
            </a:r>
            <a:r>
              <a:rPr lang="nl-NL" baseline="0" dirty="0" err="1"/>
              <a:t>the</a:t>
            </a:r>
            <a:r>
              <a:rPr lang="nl-NL" baseline="0" dirty="0"/>
              <a:t> data</a:t>
            </a:r>
          </a:p>
        </p:txBody>
      </p:sp>
      <p:sp>
        <p:nvSpPr>
          <p:cNvPr id="4" name="Slide Number Placeholder 3"/>
          <p:cNvSpPr>
            <a:spLocks noGrp="1"/>
          </p:cNvSpPr>
          <p:nvPr>
            <p:ph type="sldNum" sz="quarter" idx="10"/>
          </p:nvPr>
        </p:nvSpPr>
        <p:spPr/>
        <p:txBody>
          <a:bodyPr/>
          <a:lstStyle/>
          <a:p>
            <a:fld id="{8F0CC7C2-2C0A-4270-9E7A-03A194BF1320}" type="slidenum">
              <a:rPr lang="nl-NL" smtClean="0"/>
              <a:t>2</a:t>
            </a:fld>
            <a:endParaRPr lang="nl-NL"/>
          </a:p>
        </p:txBody>
      </p:sp>
    </p:spTree>
    <p:extLst>
      <p:ext uri="{BB962C8B-B14F-4D97-AF65-F5344CB8AC3E}">
        <p14:creationId xmlns:p14="http://schemas.microsoft.com/office/powerpoint/2010/main" val="1341632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question assesses the extent to which the project is aware of potential harmful or (unintended) effects it causes to vulnerable individuals and communities. </a:t>
            </a:r>
            <a:br>
              <a:rPr lang="en-GB"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Within CARE, awareness concerning the importance of Do No Harm is prevalent, in particular in relation to conflict and Gender Based Violence. Within the resilience approach, we aim to encourage the integration of structural monitoring of possible negative consequences of our work in relation to creating new or exacerbating existing risks. </a:t>
            </a:r>
            <a:r>
              <a:rPr lang="en-GB" sz="1200" kern="1200" baseline="0" dirty="0">
                <a:solidFill>
                  <a:schemeClr val="tx1"/>
                </a:solidFill>
                <a:effectLst/>
                <a:latin typeface="+mn-lt"/>
                <a:ea typeface="+mn-ea"/>
                <a:cs typeface="+mn-cs"/>
              </a:rPr>
              <a:t>The range of possible answers is on a scale of where each subsequent answer includes an additional element or action in your project.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Looking at potential harmful effects at design:</a:t>
            </a:r>
            <a:r>
              <a:rPr lang="en-GB" sz="1200" kern="1200" dirty="0">
                <a:solidFill>
                  <a:schemeClr val="tx1"/>
                </a:solidFill>
                <a:effectLst/>
                <a:latin typeface="+mn-lt"/>
                <a:ea typeface="+mn-ea"/>
                <a:cs typeface="+mn-cs"/>
              </a:rPr>
              <a:t> The potential for harm caused by the intervention has been identified during the design phase, and the project has been designed in such a way to reduce potential harm done.</a:t>
            </a:r>
            <a:endParaRPr lang="nl-NL"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Monitor the project’s (un)intended effects on the project participants:</a:t>
            </a:r>
            <a:r>
              <a:rPr lang="en-GB" sz="1200" kern="1200" dirty="0">
                <a:solidFill>
                  <a:schemeClr val="tx1"/>
                </a:solidFill>
                <a:effectLst/>
                <a:latin typeface="+mn-lt"/>
                <a:ea typeface="+mn-ea"/>
                <a:cs typeface="+mn-cs"/>
              </a:rPr>
              <a:t> The project monitors positive and negative change among the project participants on a regular basis. </a:t>
            </a:r>
            <a:endParaRPr lang="nl-NL"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Flexibility to act:</a:t>
            </a:r>
            <a:r>
              <a:rPr lang="en-GB" sz="1200" kern="1200" dirty="0">
                <a:solidFill>
                  <a:schemeClr val="tx1"/>
                </a:solidFill>
                <a:effectLst/>
                <a:latin typeface="+mn-lt"/>
                <a:ea typeface="+mn-ea"/>
                <a:cs typeface="+mn-cs"/>
              </a:rPr>
              <a:t> The project has built-in flexibility within budget, activities and staff to accommodate necessary changes based on potential negative effects identified. The project staff is in open dialogue with the donor to allow for flexibility.</a:t>
            </a:r>
            <a:endParaRPr lang="nl-NL"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Monitor project (un)intended effects on the wider context:</a:t>
            </a:r>
            <a:r>
              <a:rPr lang="en-GB" sz="1200" kern="1200" dirty="0">
                <a:solidFill>
                  <a:schemeClr val="tx1"/>
                </a:solidFill>
                <a:effectLst/>
                <a:latin typeface="+mn-lt"/>
                <a:ea typeface="+mn-ea"/>
                <a:cs typeface="+mn-cs"/>
              </a:rPr>
              <a:t> The project has a quantitative and qualitative Monitoring, Evaluation and Learning system in place to monitor and measure potential impacts of the project on the wider environment in which the project is implemented.</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0CC7C2-2C0A-4270-9E7A-03A194BF1320}" type="slidenum">
              <a:rPr lang="nl-NL" smtClean="0"/>
              <a:t>20</a:t>
            </a:fld>
            <a:endParaRPr lang="nl-NL"/>
          </a:p>
        </p:txBody>
      </p:sp>
    </p:spTree>
    <p:extLst>
      <p:ext uri="{BB962C8B-B14F-4D97-AF65-F5344CB8AC3E}">
        <p14:creationId xmlns:p14="http://schemas.microsoft.com/office/powerpoint/2010/main" val="3681897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kern="1200" dirty="0">
                <a:solidFill>
                  <a:schemeClr val="tx1"/>
                </a:solidFill>
                <a:effectLst/>
                <a:latin typeface="+mn-lt"/>
                <a:ea typeface="+mn-ea"/>
                <a:cs typeface="+mn-cs"/>
              </a:rPr>
              <a:t>The individual scores of the 6 questions add up to an overall grade for the project. This indicates the level of resilience integration in the project. </a:t>
            </a:r>
            <a:endParaRPr lang="en-US" sz="1200" dirty="0">
              <a:solidFill>
                <a:schemeClr val="bg1"/>
              </a:solidFill>
              <a:latin typeface="Arial "/>
            </a:endParaRPr>
          </a:p>
          <a:p>
            <a:pPr marL="342900" indent="-342900">
              <a:buFont typeface="Wingdings" panose="05000000000000000000" pitchFamily="2" charset="2"/>
              <a:buChar char="ü"/>
            </a:pPr>
            <a:r>
              <a:rPr lang="en-US" sz="1200" dirty="0">
                <a:solidFill>
                  <a:schemeClr val="bg1"/>
                </a:solidFill>
                <a:latin typeface="Arial "/>
              </a:rPr>
              <a:t>Count the number of boxes you have ticked and </a:t>
            </a:r>
            <a:r>
              <a:rPr lang="en-US" sz="1200" b="1" dirty="0">
                <a:solidFill>
                  <a:srgbClr val="FF7029"/>
                </a:solidFill>
                <a:latin typeface="Arial"/>
                <a:cs typeface="Arial"/>
              </a:rPr>
              <a:t>mark the grade</a:t>
            </a:r>
            <a:r>
              <a:rPr lang="en-US" sz="1200" dirty="0">
                <a:solidFill>
                  <a:schemeClr val="bg1"/>
                </a:solidFill>
                <a:latin typeface="Arial "/>
              </a:rPr>
              <a:t> accordingly</a:t>
            </a:r>
          </a:p>
          <a:p>
            <a:pPr marL="342900" indent="-342900">
              <a:buFont typeface="Wingdings" panose="05000000000000000000" pitchFamily="2" charset="2"/>
              <a:buChar char="ü"/>
            </a:pPr>
            <a:r>
              <a:rPr lang="en-US" sz="1200" dirty="0">
                <a:solidFill>
                  <a:schemeClr val="bg1">
                    <a:lumMod val="50000"/>
                    <a:lumOff val="50000"/>
                  </a:schemeClr>
                </a:solidFill>
                <a:latin typeface="Arial "/>
              </a:rPr>
              <a:t>Provide </a:t>
            </a:r>
            <a:r>
              <a:rPr lang="en-US" sz="1200" b="1" dirty="0">
                <a:solidFill>
                  <a:schemeClr val="bg1">
                    <a:lumMod val="50000"/>
                    <a:lumOff val="50000"/>
                  </a:schemeClr>
                </a:solidFill>
                <a:latin typeface="Arial"/>
                <a:cs typeface="Arial"/>
              </a:rPr>
              <a:t>elements of justification </a:t>
            </a:r>
            <a:r>
              <a:rPr lang="en-US" sz="1200" dirty="0">
                <a:solidFill>
                  <a:schemeClr val="bg1">
                    <a:lumMod val="50000"/>
                    <a:lumOff val="50000"/>
                  </a:schemeClr>
                </a:solidFill>
                <a:latin typeface="Arial "/>
              </a:rPr>
              <a:t>as relevant and available: explanation, supporting documents, links, </a:t>
            </a:r>
            <a:r>
              <a:rPr lang="en-US" sz="1200" dirty="0" err="1">
                <a:solidFill>
                  <a:schemeClr val="bg1">
                    <a:lumMod val="50000"/>
                    <a:lumOff val="50000"/>
                  </a:schemeClr>
                </a:solidFill>
                <a:latin typeface="Arial "/>
              </a:rPr>
              <a:t>etc</a:t>
            </a:r>
            <a:endParaRPr lang="en-US" dirty="0"/>
          </a:p>
        </p:txBody>
      </p:sp>
      <p:sp>
        <p:nvSpPr>
          <p:cNvPr id="4" name="Slide Number Placeholder 3"/>
          <p:cNvSpPr>
            <a:spLocks noGrp="1"/>
          </p:cNvSpPr>
          <p:nvPr>
            <p:ph type="sldNum" sz="quarter" idx="10"/>
          </p:nvPr>
        </p:nvSpPr>
        <p:spPr/>
        <p:txBody>
          <a:bodyPr/>
          <a:lstStyle/>
          <a:p>
            <a:fld id="{8F0CC7C2-2C0A-4270-9E7A-03A194BF1320}" type="slidenum">
              <a:rPr lang="nl-NL" smtClean="0"/>
              <a:t>21</a:t>
            </a:fld>
            <a:endParaRPr lang="nl-NL"/>
          </a:p>
        </p:txBody>
      </p:sp>
    </p:spTree>
    <p:extLst>
      <p:ext uri="{BB962C8B-B14F-4D97-AF65-F5344CB8AC3E}">
        <p14:creationId xmlns:p14="http://schemas.microsoft.com/office/powerpoint/2010/main" val="1540176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Quantitative data collection on the Resilience Marker is done in the PIIRS system, which is completed once a year.</a:t>
            </a:r>
            <a:r>
              <a:rPr lang="en-US" sz="1200" kern="1200" baseline="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0CC7C2-2C0A-4270-9E7A-03A194BF1320}" type="slidenum">
              <a:rPr lang="nl-NL" smtClean="0"/>
              <a:t>22</a:t>
            </a:fld>
            <a:endParaRPr lang="nl-NL"/>
          </a:p>
        </p:txBody>
      </p:sp>
    </p:spTree>
    <p:extLst>
      <p:ext uri="{BB962C8B-B14F-4D97-AF65-F5344CB8AC3E}">
        <p14:creationId xmlns:p14="http://schemas.microsoft.com/office/powerpoint/2010/main" val="3889785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0CC7C2-2C0A-4270-9E7A-03A194BF1320}" type="slidenum">
              <a:rPr lang="nl-NL" smtClean="0"/>
              <a:t>23</a:t>
            </a:fld>
            <a:endParaRPr lang="nl-NL"/>
          </a:p>
        </p:txBody>
      </p:sp>
    </p:spTree>
    <p:extLst>
      <p:ext uri="{BB962C8B-B14F-4D97-AF65-F5344CB8AC3E}">
        <p14:creationId xmlns:p14="http://schemas.microsoft.com/office/powerpoint/2010/main" val="1642804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Use</a:t>
            </a:r>
            <a:r>
              <a:rPr lang="en-GB" sz="1200" b="1" kern="1200" baseline="0" dirty="0">
                <a:solidFill>
                  <a:schemeClr val="tx1"/>
                </a:solidFill>
                <a:effectLst/>
                <a:latin typeface="+mn-lt"/>
                <a:ea typeface="+mn-ea"/>
                <a:cs typeface="+mn-cs"/>
              </a:rPr>
              <a:t> of the Resilience Marker</a:t>
            </a:r>
          </a:p>
          <a:p>
            <a:endParaRPr lang="en-GB" sz="1200" b="1"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2017, the Resilience Marker has been applied to 82.2% of the total number</a:t>
            </a:r>
            <a:r>
              <a:rPr lang="en-GB" sz="1200" kern="1200" baseline="0" dirty="0">
                <a:solidFill>
                  <a:schemeClr val="tx1"/>
                </a:solidFill>
                <a:effectLst/>
                <a:latin typeface="+mn-lt"/>
                <a:ea typeface="+mn-ea"/>
                <a:cs typeface="+mn-cs"/>
              </a:rPr>
              <a:t> of reported</a:t>
            </a:r>
            <a:r>
              <a:rPr lang="en-GB" sz="1200" kern="1200" dirty="0">
                <a:solidFill>
                  <a:schemeClr val="tx1"/>
                </a:solidFill>
                <a:effectLst/>
                <a:latin typeface="+mn-lt"/>
                <a:ea typeface="+mn-ea"/>
                <a:cs typeface="+mn-cs"/>
              </a:rPr>
              <a:t> projects and </a:t>
            </a:r>
            <a:r>
              <a:rPr lang="en-GB" sz="1200" kern="1200" dirty="0" err="1">
                <a:solidFill>
                  <a:schemeClr val="tx1"/>
                </a:solidFill>
                <a:effectLst/>
                <a:latin typeface="+mn-lt"/>
                <a:ea typeface="+mn-ea"/>
                <a:cs typeface="+mn-cs"/>
              </a:rPr>
              <a:t>initatives</a:t>
            </a:r>
            <a:r>
              <a:rPr lang="en-GB" sz="1200" kern="1200" dirty="0">
                <a:solidFill>
                  <a:schemeClr val="tx1"/>
                </a:solidFill>
                <a:effectLst/>
                <a:latin typeface="+mn-lt"/>
                <a:ea typeface="+mn-ea"/>
                <a:cs typeface="+mn-cs"/>
              </a:rPr>
              <a:t> (950). 169 reported projects and initiatives (18%) have not used the</a:t>
            </a:r>
            <a:r>
              <a:rPr lang="en-GB" sz="1200" kern="1200" baseline="0" dirty="0">
                <a:solidFill>
                  <a:schemeClr val="tx1"/>
                </a:solidFill>
                <a:effectLst/>
                <a:latin typeface="+mn-lt"/>
                <a:ea typeface="+mn-ea"/>
                <a:cs typeface="+mn-cs"/>
              </a:rPr>
              <a:t> Resilience Marker. </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Average Scores (FY15-17): Increased quantity and quality of resilience integration</a:t>
            </a:r>
          </a:p>
          <a:p>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start - we do have to point out that, as the Resilience Marker did not exist in FY15 and FY16, the answering categories are different and therefore the variables are not fully comparable. While</a:t>
            </a:r>
            <a:r>
              <a:rPr lang="en-GB" sz="1200" kern="1200" baseline="0" dirty="0">
                <a:solidFill>
                  <a:schemeClr val="tx1"/>
                </a:solidFill>
                <a:effectLst/>
                <a:latin typeface="+mn-lt"/>
                <a:ea typeface="+mn-ea"/>
                <a:cs typeface="+mn-cs"/>
              </a:rPr>
              <a:t> the Resilience Marker was introduced in FY17, Country Offices were in FY15 + FY16 asked the following question: “</a:t>
            </a:r>
            <a:r>
              <a:rPr lang="en-GB" sz="1200" dirty="0">
                <a:solidFill>
                  <a:schemeClr val="tx2"/>
                </a:solidFill>
                <a:effectLst/>
              </a:rPr>
              <a:t>To what</a:t>
            </a:r>
            <a:r>
              <a:rPr lang="en-GB" sz="1200" baseline="0" dirty="0">
                <a:solidFill>
                  <a:schemeClr val="tx2"/>
                </a:solidFill>
                <a:effectLst/>
              </a:rPr>
              <a:t> does the project include</a:t>
            </a:r>
            <a:r>
              <a:rPr lang="en-GB" sz="1200" dirty="0">
                <a:solidFill>
                  <a:schemeClr val="tx2"/>
                </a:solidFill>
                <a:effectLst/>
              </a:rPr>
              <a:t> actions that increase resilience?”. The</a:t>
            </a:r>
            <a:r>
              <a:rPr lang="en-GB" sz="1200" baseline="0" dirty="0">
                <a:solidFill>
                  <a:schemeClr val="tx2"/>
                </a:solidFill>
                <a:effectLst/>
              </a:rPr>
              <a:t> table illustrates how we matched the Resilience Marker scores to the answer categories given in FY15+16.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We</a:t>
            </a:r>
            <a:r>
              <a:rPr lang="en-GB" sz="1200" kern="1200" dirty="0">
                <a:solidFill>
                  <a:schemeClr val="tx1"/>
                </a:solidFill>
                <a:effectLst/>
                <a:latin typeface="+mn-lt"/>
                <a:ea typeface="+mn-ea"/>
                <a:cs typeface="+mn-cs"/>
              </a:rPr>
              <a:t> can however make some general remarks. If we compare the total projects of FY17 to FY15 and FY16 that did report (so taking score 0-4 as 100%), we can conclude that resilience is increasingly integrated in CARE’s projects and initiatives. While in FY15, only 29.7% of the projects did include actions that increase resilience (69.4% in FY16), 87.1% of the projects in FY17 scored a 1 to</a:t>
            </a:r>
            <a:r>
              <a:rPr lang="en-GB" sz="1200" kern="1200" baseline="0" dirty="0">
                <a:solidFill>
                  <a:schemeClr val="tx1"/>
                </a:solidFill>
                <a:effectLst/>
                <a:latin typeface="+mn-lt"/>
                <a:ea typeface="+mn-ea"/>
                <a:cs typeface="+mn-cs"/>
              </a:rPr>
              <a:t> 4, partially to fully including actions to increase resilience</a:t>
            </a:r>
            <a:r>
              <a:rPr lang="en-GB" sz="1200" kern="1200" dirty="0">
                <a:solidFill>
                  <a:schemeClr val="tx1"/>
                </a:solidFill>
                <a:effectLst/>
                <a:latin typeface="+mn-lt"/>
                <a:ea typeface="+mn-ea"/>
                <a:cs typeface="+mn-cs"/>
              </a:rPr>
              <a:t>. Not only do more projects integrate resilience, also the quality of integrating resilience is improving: More than a quarter of the projects in FY17 (26,76%) have score a 3 or higher, which can be compared to the 28% (fairly high) in FY16 and 16.7% in FY15.  </a:t>
            </a:r>
            <a:endParaRPr lang="nl-NL" sz="1200"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D6164E10-E5D8-4689-A58E-AB338A941695}" type="slidenum">
              <a:rPr lang="nl-NL" smtClean="0"/>
              <a:t>24</a:t>
            </a:fld>
            <a:endParaRPr lang="nl-NL"/>
          </a:p>
        </p:txBody>
      </p:sp>
    </p:spTree>
    <p:extLst>
      <p:ext uri="{BB962C8B-B14F-4D97-AF65-F5344CB8AC3E}">
        <p14:creationId xmlns:p14="http://schemas.microsoft.com/office/powerpoint/2010/main" val="2358918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Use</a:t>
            </a:r>
            <a:r>
              <a:rPr lang="en-GB" sz="1200" b="1" kern="1200" baseline="0" dirty="0">
                <a:solidFill>
                  <a:schemeClr val="tx1"/>
                </a:solidFill>
                <a:effectLst/>
                <a:latin typeface="+mn-lt"/>
                <a:ea typeface="+mn-ea"/>
                <a:cs typeface="+mn-cs"/>
              </a:rPr>
              <a:t> of the resilience marker</a:t>
            </a:r>
          </a:p>
          <a:p>
            <a:endParaRPr lang="en-GB" sz="1200" b="1"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Compared to the use of other markers, we can conclude that the Resilience Marker has some catching up to do: While the Gender Marker is applied in more than 90% of the projects and while the Governance Marker is applied in 86.8% of the projects, in contrast 82.2% of the projects used</a:t>
            </a:r>
            <a:r>
              <a:rPr lang="en-US" sz="1200" kern="1200" baseline="0" dirty="0">
                <a:solidFill>
                  <a:schemeClr val="tx1"/>
                </a:solidFill>
                <a:effectLst/>
                <a:latin typeface="+mn-lt"/>
                <a:ea typeface="+mn-ea"/>
                <a:cs typeface="+mn-cs"/>
              </a:rPr>
              <a:t> the Resilience Marker score the level of resilience integration. Also compared to the data of FY17 to FY15 and FY16, we see a slight hick-up (increase) in the percentage of projects which have not used the Resilience Marker (from 22% in FY15 to 6% in FY16 to 17.8% in FY17). Yet we also see a trend of higher ´no marker scores´ amongst the Gender and Inclusive Governance score for FY17. </a:t>
            </a:r>
            <a:r>
              <a:rPr lang="en-GB" sz="1200" kern="1200" dirty="0">
                <a:solidFill>
                  <a:schemeClr val="tx1"/>
                </a:solidFill>
                <a:effectLst/>
                <a:latin typeface="+mn-lt"/>
                <a:ea typeface="+mn-ea"/>
                <a:cs typeface="+mn-cs"/>
              </a:rPr>
              <a:t>However,</a:t>
            </a:r>
            <a:r>
              <a:rPr lang="en-GB" sz="1200" kern="1200" baseline="0" dirty="0">
                <a:solidFill>
                  <a:schemeClr val="tx1"/>
                </a:solidFill>
                <a:effectLst/>
                <a:latin typeface="+mn-lt"/>
                <a:ea typeface="+mn-ea"/>
                <a:cs typeface="+mn-cs"/>
              </a:rPr>
              <a:t> c</a:t>
            </a:r>
            <a:r>
              <a:rPr lang="en-GB" sz="1200" kern="1200" dirty="0">
                <a:solidFill>
                  <a:schemeClr val="tx1"/>
                </a:solidFill>
                <a:effectLst/>
                <a:latin typeface="+mn-lt"/>
                <a:ea typeface="+mn-ea"/>
                <a:cs typeface="+mn-cs"/>
              </a:rPr>
              <a:t>onsidering that the Resilience Marker has just been launched last year and that this year was the first time to collect data on the use of the Resilience Marker, we are hopeful to catch up soon.</a:t>
            </a:r>
            <a:r>
              <a:rPr lang="en-GB" sz="1200" kern="1200" baseline="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Scores</a:t>
            </a:r>
          </a:p>
          <a:p>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Zooming in on the marker scores,</a:t>
            </a:r>
            <a:r>
              <a:rPr lang="en-GB" sz="1200" b="0" kern="1200" baseline="0" dirty="0">
                <a:solidFill>
                  <a:schemeClr val="tx1"/>
                </a:solidFill>
                <a:effectLst/>
                <a:latin typeface="+mn-lt"/>
                <a:ea typeface="+mn-ea"/>
                <a:cs typeface="+mn-cs"/>
              </a:rPr>
              <a:t> the resilience marker scores comparatively high on score 4 (transformative), especially compared to the inclusive governance marker score (10%). While the share of projects and initiatives being scored as responsive is relatively the same across all markers, we do see that both the gender and the inclusive governance marker have a much higher share of projects and initiatives scoring a two. We see that the share of projects and initiatives which score a  1 (neutral) for the resilience marker is much higher. Next step is to further increase the integration of resilience: We aim to lower the share of projects and initiatives which score a 0 or a 1.    </a:t>
            </a:r>
            <a:endParaRPr lang="nl-NL" b="0" dirty="0"/>
          </a:p>
        </p:txBody>
      </p:sp>
      <p:sp>
        <p:nvSpPr>
          <p:cNvPr id="4" name="Slide Number Placeholder 3"/>
          <p:cNvSpPr>
            <a:spLocks noGrp="1"/>
          </p:cNvSpPr>
          <p:nvPr>
            <p:ph type="sldNum" sz="quarter" idx="10"/>
          </p:nvPr>
        </p:nvSpPr>
        <p:spPr/>
        <p:txBody>
          <a:bodyPr/>
          <a:lstStyle/>
          <a:p>
            <a:fld id="{D6164E10-E5D8-4689-A58E-AB338A941695}" type="slidenum">
              <a:rPr lang="nl-NL" smtClean="0"/>
              <a:t>25</a:t>
            </a:fld>
            <a:endParaRPr lang="nl-NL"/>
          </a:p>
        </p:txBody>
      </p:sp>
    </p:spTree>
    <p:extLst>
      <p:ext uri="{BB962C8B-B14F-4D97-AF65-F5344CB8AC3E}">
        <p14:creationId xmlns:p14="http://schemas.microsoft.com/office/powerpoint/2010/main" val="3576719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Open</a:t>
            </a:r>
            <a:r>
              <a:rPr lang="nl-NL" baseline="0" dirty="0"/>
              <a:t> floor </a:t>
            </a:r>
            <a:r>
              <a:rPr lang="nl-NL" baseline="0" dirty="0" err="1"/>
              <a:t>for</a:t>
            </a:r>
            <a:r>
              <a:rPr lang="nl-NL" baseline="0" dirty="0"/>
              <a:t> </a:t>
            </a:r>
            <a:r>
              <a:rPr lang="nl-NL" baseline="0" dirty="0" err="1"/>
              <a:t>questions</a:t>
            </a:r>
            <a:r>
              <a:rPr lang="nl-NL" baseline="0" dirty="0"/>
              <a:t>.</a:t>
            </a:r>
            <a:endParaRPr lang="nl-NL" dirty="0"/>
          </a:p>
        </p:txBody>
      </p:sp>
      <p:sp>
        <p:nvSpPr>
          <p:cNvPr id="4" name="Slide Number Placeholder 3"/>
          <p:cNvSpPr>
            <a:spLocks noGrp="1"/>
          </p:cNvSpPr>
          <p:nvPr>
            <p:ph type="sldNum" sz="quarter" idx="10"/>
          </p:nvPr>
        </p:nvSpPr>
        <p:spPr/>
        <p:txBody>
          <a:bodyPr/>
          <a:lstStyle/>
          <a:p>
            <a:fld id="{8F0CC7C2-2C0A-4270-9E7A-03A194BF1320}" type="slidenum">
              <a:rPr lang="nl-NL" smtClean="0"/>
              <a:t>26</a:t>
            </a:fld>
            <a:endParaRPr lang="nl-NL"/>
          </a:p>
        </p:txBody>
      </p:sp>
    </p:spTree>
    <p:extLst>
      <p:ext uri="{BB962C8B-B14F-4D97-AF65-F5344CB8AC3E}">
        <p14:creationId xmlns:p14="http://schemas.microsoft.com/office/powerpoint/2010/main" val="4123854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F0CC7C2-2C0A-4270-9E7A-03A194BF1320}" type="slidenum">
              <a:rPr lang="nl-NL" smtClean="0"/>
              <a:t>27</a:t>
            </a:fld>
            <a:endParaRPr lang="nl-NL"/>
          </a:p>
        </p:txBody>
      </p:sp>
    </p:spTree>
    <p:extLst>
      <p:ext uri="{BB962C8B-B14F-4D97-AF65-F5344CB8AC3E}">
        <p14:creationId xmlns:p14="http://schemas.microsoft.com/office/powerpoint/2010/main" val="3480632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F0CC7C2-2C0A-4270-9E7A-03A194BF1320}" type="slidenum">
              <a:rPr lang="nl-NL" smtClean="0"/>
              <a:t>28</a:t>
            </a:fld>
            <a:endParaRPr lang="nl-NL"/>
          </a:p>
        </p:txBody>
      </p:sp>
    </p:spTree>
    <p:extLst>
      <p:ext uri="{BB962C8B-B14F-4D97-AF65-F5344CB8AC3E}">
        <p14:creationId xmlns:p14="http://schemas.microsoft.com/office/powerpoint/2010/main" val="200055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Increasing Resilience</a:t>
            </a:r>
            <a:r>
              <a:rPr lang="en-GB" sz="1200" kern="1200" dirty="0">
                <a:solidFill>
                  <a:schemeClr val="tx1"/>
                </a:solidFill>
                <a:effectLst/>
                <a:latin typeface="+mn-lt"/>
                <a:ea typeface="+mn-ea"/>
                <a:cs typeface="+mn-cs"/>
              </a:rPr>
              <a:t> is one of three elements in CARE’s integrated approach which aims to address the underlying causes of poverty and social injustice.</a:t>
            </a:r>
            <a:r>
              <a:rPr lang="nl-NL" dirty="0">
                <a:effectLst/>
              </a:rPr>
              <a:t> </a:t>
            </a:r>
            <a:r>
              <a:rPr lang="en-US" dirty="0"/>
              <a:t>In the face of escalating shocks, stresses and an uncertain future, increasing the resilience of communities and individuals goes hand in hand with gender equality and inclusive governance as the pathway out of poverty and to life with dignity. As such, t</a:t>
            </a:r>
            <a:r>
              <a:rPr lang="en-GB" sz="1200" kern="1200" dirty="0">
                <a:solidFill>
                  <a:schemeClr val="tx1"/>
                </a:solidFill>
                <a:effectLst/>
                <a:latin typeface="+mn-lt"/>
                <a:ea typeface="+mn-ea"/>
                <a:cs typeface="+mn-cs"/>
              </a:rPr>
              <a:t>he other two elements are </a:t>
            </a:r>
            <a:r>
              <a:rPr lang="en-GB" sz="1200" i="1" kern="1200" dirty="0">
                <a:solidFill>
                  <a:schemeClr val="tx1"/>
                </a:solidFill>
                <a:effectLst/>
                <a:latin typeface="+mn-lt"/>
                <a:ea typeface="+mn-ea"/>
                <a:cs typeface="+mn-cs"/>
              </a:rPr>
              <a:t>Strengthening Gender Equality and Women’s Voice</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Promoting Inclusive Governance</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does a</a:t>
            </a:r>
            <a:r>
              <a:rPr lang="en-GB" sz="1200" kern="1200" baseline="0" dirty="0">
                <a:solidFill>
                  <a:schemeClr val="tx1"/>
                </a:solidFill>
                <a:effectLst/>
                <a:latin typeface="+mn-lt"/>
                <a:ea typeface="+mn-ea"/>
                <a:cs typeface="+mn-cs"/>
              </a:rPr>
              <a:t> key approach mean? </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CARE aims to increase resilience in all programs and projects, and as such, the approach applies to all four priority outcome areas: </a:t>
            </a:r>
          </a:p>
          <a:p>
            <a:pPr marL="685800" lvl="1" indent="-228600">
              <a:buFont typeface="+mj-lt"/>
              <a:buAutoNum type="arabicPeriod"/>
            </a:pPr>
            <a:r>
              <a:rPr lang="en-US" dirty="0"/>
              <a:t>An effective humanitarian response; </a:t>
            </a:r>
          </a:p>
          <a:p>
            <a:pPr marL="685800" lvl="1" indent="-228600">
              <a:buFont typeface="+mj-lt"/>
              <a:buAutoNum type="arabicPeriod"/>
            </a:pPr>
            <a:r>
              <a:rPr lang="en-US" dirty="0"/>
              <a:t>The right to sexual, reproductive and maternal health and a life free from violence; </a:t>
            </a:r>
          </a:p>
          <a:p>
            <a:pPr marL="685800" lvl="1" indent="-228600">
              <a:buFont typeface="+mj-lt"/>
              <a:buAutoNum type="arabicPeriod"/>
            </a:pPr>
            <a:r>
              <a:rPr lang="en-US" dirty="0"/>
              <a:t>Food and nutrition security and resilience to climate change; </a:t>
            </a:r>
          </a:p>
          <a:p>
            <a:pPr marL="685800" lvl="1" indent="-228600">
              <a:buFont typeface="+mj-lt"/>
              <a:buAutoNum type="arabicPeriod"/>
            </a:pPr>
            <a:r>
              <a:rPr lang="en-US" dirty="0"/>
              <a:t>and Women’s access to and control of economic resources.</a:t>
            </a:r>
            <a:r>
              <a:rPr lang="en-GB" sz="1200" kern="1200" baseline="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0CC7C2-2C0A-4270-9E7A-03A194BF1320}" type="slidenum">
              <a:rPr lang="nl-NL" smtClean="0"/>
              <a:t>3</a:t>
            </a:fld>
            <a:endParaRPr lang="nl-NL"/>
          </a:p>
        </p:txBody>
      </p:sp>
    </p:spTree>
    <p:extLst>
      <p:ext uri="{BB962C8B-B14F-4D97-AF65-F5344CB8AC3E}">
        <p14:creationId xmlns:p14="http://schemas.microsoft.com/office/powerpoint/2010/main" val="366315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F0CC7C2-2C0A-4270-9E7A-03A194BF1320}" type="slidenum">
              <a:rPr lang="nl-NL" smtClean="0"/>
              <a:t>4</a:t>
            </a:fld>
            <a:endParaRPr lang="nl-NL"/>
          </a:p>
        </p:txBody>
      </p:sp>
    </p:spTree>
    <p:extLst>
      <p:ext uri="{BB962C8B-B14F-4D97-AF65-F5344CB8AC3E}">
        <p14:creationId xmlns:p14="http://schemas.microsoft.com/office/powerpoint/2010/main" val="306246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Poverty is created and sustained through unequal power relations and the resulting unjust distribution of resources and opportunities, often with a damaging and disproportionate effect on women and girls. . The world is becoming a more turbulent place, with a more extreme and unpredictable changing climate, more frequent natural hazards both large and small, and increased violent conflict affecting more and more people.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CARE, resilience is about managing risk and dealing with shocks and stresses that negatively influence people’s lives. CARE aims to focus on shocks and stresses that affect groups that exceed individual or household level: e.g. household groups, communities, regions or even entire countries.</a:t>
            </a:r>
          </a:p>
          <a:p>
            <a:endParaRPr lang="nl-NL" sz="1200" kern="1200" dirty="0">
              <a:solidFill>
                <a:schemeClr val="tx1"/>
              </a:solidFill>
              <a:effectLst/>
              <a:latin typeface="+mn-lt"/>
              <a:ea typeface="+mn-ea"/>
              <a:cs typeface="+mn-cs"/>
            </a:endParaRPr>
          </a:p>
          <a:p>
            <a:pPr marL="0" indent="0">
              <a:buFont typeface="+mj-lt"/>
              <a:buNone/>
            </a:pPr>
            <a:r>
              <a:rPr lang="en-GB" sz="1200" kern="1200" dirty="0">
                <a:solidFill>
                  <a:schemeClr val="tx1"/>
                </a:solidFill>
                <a:effectLst/>
                <a:latin typeface="+mn-lt"/>
                <a:ea typeface="+mn-ea"/>
                <a:cs typeface="+mn-cs"/>
              </a:rPr>
              <a:t>According to CARE’s Increasing Resilience theoretical framework, resilience is increased if: </a:t>
            </a:r>
          </a:p>
          <a:p>
            <a:pPr marL="685800" lvl="1" indent="-228600">
              <a:buFont typeface="+mj-lt"/>
              <a:buAutoNum type="arabicPeriod"/>
            </a:pPr>
            <a:r>
              <a:rPr lang="en-GB" sz="1200" kern="1200" dirty="0">
                <a:solidFill>
                  <a:schemeClr val="tx1"/>
                </a:solidFill>
                <a:effectLst/>
                <a:latin typeface="+mn-lt"/>
                <a:ea typeface="+mn-ea"/>
                <a:cs typeface="+mn-cs"/>
              </a:rPr>
              <a:t>People’s capacities and assets to manage shocks and stresses are built and supported, and </a:t>
            </a:r>
          </a:p>
          <a:p>
            <a:pPr marL="685800" lvl="1" indent="-228600">
              <a:buFont typeface="+mj-lt"/>
              <a:buAutoNum type="arabicPeriod"/>
            </a:pPr>
            <a:r>
              <a:rPr lang="en-GB" sz="1200" kern="1200" dirty="0">
                <a:solidFill>
                  <a:schemeClr val="tx1"/>
                </a:solidFill>
                <a:effectLst/>
                <a:latin typeface="+mn-lt"/>
                <a:ea typeface="+mn-ea"/>
                <a:cs typeface="+mn-cs"/>
              </a:rPr>
              <a:t>The drivers of risk are reduced, and </a:t>
            </a:r>
          </a:p>
          <a:p>
            <a:pPr marL="685800" lvl="1" indent="-228600">
              <a:buFont typeface="+mj-lt"/>
              <a:buAutoNum type="arabicPeriod"/>
            </a:pPr>
            <a:r>
              <a:rPr lang="en-GB" sz="1200" kern="1200" dirty="0">
                <a:solidFill>
                  <a:schemeClr val="tx1"/>
                </a:solidFill>
                <a:effectLst/>
                <a:latin typeface="+mn-lt"/>
                <a:ea typeface="+mn-ea"/>
                <a:cs typeface="+mn-cs"/>
              </a:rPr>
              <a:t>These actions are supported by conducive formal or informal rules, plans, policies and legislation that allow individuals and communities to reduce their vulnerability. </a:t>
            </a:r>
            <a:endParaRPr lang="nl-NL" sz="1200" kern="1200" dirty="0">
              <a:solidFill>
                <a:schemeClr val="tx1"/>
              </a:solidFill>
              <a:effectLst/>
              <a:latin typeface="+mn-lt"/>
              <a:ea typeface="+mn-ea"/>
              <a:cs typeface="+mn-cs"/>
            </a:endParaRPr>
          </a:p>
          <a:p>
            <a:endParaRPr lang="nl-NL" dirty="0"/>
          </a:p>
          <a:p>
            <a:r>
              <a:rPr lang="nl-NL" dirty="0"/>
              <a:t>See:</a:t>
            </a:r>
            <a:r>
              <a:rPr lang="nl-NL" baseline="0" dirty="0"/>
              <a:t> </a:t>
            </a:r>
            <a:r>
              <a:rPr lang="nl-NL" dirty="0"/>
              <a:t>https://careclimatechange.org/publications/increasing-resilience-theoretical-guidance-document-care-international/</a:t>
            </a:r>
          </a:p>
        </p:txBody>
      </p:sp>
      <p:sp>
        <p:nvSpPr>
          <p:cNvPr id="4" name="Slide Number Placeholder 3"/>
          <p:cNvSpPr>
            <a:spLocks noGrp="1"/>
          </p:cNvSpPr>
          <p:nvPr>
            <p:ph type="sldNum" sz="quarter" idx="10"/>
          </p:nvPr>
        </p:nvSpPr>
        <p:spPr/>
        <p:txBody>
          <a:bodyPr/>
          <a:lstStyle/>
          <a:p>
            <a:fld id="{8F0CC7C2-2C0A-4270-9E7A-03A194BF1320}" type="slidenum">
              <a:rPr lang="nl-NL" smtClean="0"/>
              <a:t>5</a:t>
            </a:fld>
            <a:endParaRPr lang="nl-NL"/>
          </a:p>
        </p:txBody>
      </p:sp>
    </p:spTree>
    <p:extLst>
      <p:ext uri="{BB962C8B-B14F-4D97-AF65-F5344CB8AC3E}">
        <p14:creationId xmlns:p14="http://schemas.microsoft.com/office/powerpoint/2010/main" val="8362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2016,</a:t>
            </a:r>
            <a:r>
              <a:rPr lang="en-GB" baseline="0" dirty="0"/>
              <a:t>  CARE launched its new Resilience Framework, focusing on drivers of risk, building resilience of communities and individuals trough capacities and assets, and supporting the enabling environment. A guidance note was published in Dec 2016, which provides an overview of the key elements for increasing resilience within CARE.</a:t>
            </a:r>
          </a:p>
          <a:p>
            <a:endParaRPr lang="en-GB" baseline="0" dirty="0"/>
          </a:p>
          <a:p>
            <a:r>
              <a:rPr lang="en-GB" baseline="0" dirty="0"/>
              <a:t>The diagram on this slide can be explained as follows:</a:t>
            </a:r>
          </a:p>
          <a:p>
            <a:endParaRPr lang="en-GB" baseline="0" dirty="0">
              <a:solidFill>
                <a:srgbClr val="002060"/>
              </a:solidFill>
            </a:endParaRPr>
          </a:p>
          <a:p>
            <a:r>
              <a:rPr lang="en-US" sz="1200" kern="1200" dirty="0">
                <a:solidFill>
                  <a:schemeClr val="tx1"/>
                </a:solidFill>
                <a:effectLst/>
                <a:latin typeface="+mn-lt"/>
                <a:ea typeface="+mn-ea"/>
                <a:cs typeface="+mn-cs"/>
              </a:rPr>
              <a:t>• The aim of the increasing resilience approach is to harness the relationship between capacities, drivers of risk, and the enabling environment.</a:t>
            </a:r>
          </a:p>
          <a:p>
            <a:r>
              <a:rPr lang="en-US" sz="1200" kern="1200" dirty="0">
                <a:solidFill>
                  <a:schemeClr val="tx1"/>
                </a:solidFill>
                <a:effectLst/>
                <a:latin typeface="+mn-lt"/>
                <a:ea typeface="+mn-ea"/>
                <a:cs typeface="+mn-cs"/>
              </a:rPr>
              <a:t>• Underpinning the resilience approach are risk analysis, flexibility, and innovation. These distinguish it from CARE’s other established programming areas. </a:t>
            </a:r>
          </a:p>
          <a:p>
            <a:r>
              <a:rPr lang="en-US" sz="1200" kern="1200" dirty="0">
                <a:solidFill>
                  <a:schemeClr val="tx1"/>
                </a:solidFill>
                <a:effectLst/>
                <a:latin typeface="+mn-lt"/>
                <a:ea typeface="+mn-ea"/>
                <a:cs typeface="+mn-cs"/>
              </a:rPr>
              <a:t>• People use their capacities and assets to interact with their human and natural environment to better protect and promote people’s rights and safeguard the environment.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https://careclimatechange.org/publications/increasing-resilience-theoretical-guidance-document-care-international/</a:t>
            </a:r>
          </a:p>
          <a:p>
            <a:endParaRPr lang="en-US" sz="1200"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8F0CC7C2-2C0A-4270-9E7A-03A194BF1320}" type="slidenum">
              <a:rPr lang="nl-NL" smtClean="0"/>
              <a:t>6</a:t>
            </a:fld>
            <a:endParaRPr lang="nl-NL"/>
          </a:p>
        </p:txBody>
      </p:sp>
    </p:spTree>
    <p:extLst>
      <p:ext uri="{BB962C8B-B14F-4D97-AF65-F5344CB8AC3E}">
        <p14:creationId xmlns:p14="http://schemas.microsoft.com/office/powerpoint/2010/main" val="183072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CARE Resilience Marker allows teams at CARE to self-assess and reflect on how well resilience is integrated into their projects. It provides relevant insights on how risks and vulnerability to shocks and stresses are addressed, and offers opportunities for further reflection as well as for tracking progress on resilience integration over time.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Resilience Marker provides a score from 0 to 4, ranging from “no resilience integration” up to “excellent resilience integration” for each project assessed.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It’s important</a:t>
            </a:r>
            <a:r>
              <a:rPr lang="en-GB" sz="1200" kern="1200" baseline="0" dirty="0">
                <a:solidFill>
                  <a:schemeClr val="tx1"/>
                </a:solidFill>
                <a:effectLst/>
                <a:latin typeface="+mn-lt"/>
                <a:ea typeface="+mn-ea"/>
                <a:cs typeface="+mn-cs"/>
              </a:rPr>
              <a:t> to mention here that it is about the integration of resilience in the process (design + implementation), rather than the project impact. We assume that if resilience is properly integrated into the projects design and implementation, this will lead to meaningful impact in terms of </a:t>
            </a:r>
            <a:r>
              <a:rPr lang="en-US" sz="1200" kern="1200" baseline="0" dirty="0">
                <a:solidFill>
                  <a:schemeClr val="tx1"/>
                </a:solidFill>
                <a:effectLst/>
                <a:latin typeface="+mn-lt"/>
                <a:ea typeface="+mn-ea"/>
                <a:cs typeface="+mn-cs"/>
              </a:rPr>
              <a:t>actively engaging people in reducing their vulnerabilities to the shocks that affect them (CI Global Indicator 21).</a:t>
            </a:r>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pPr marL="171450" lvl="0" indent="-171450">
              <a:buFont typeface="Wingdings" panose="05000000000000000000" pitchFamily="2" charset="2"/>
              <a:buChar char="§"/>
            </a:pPr>
            <a:r>
              <a:rPr lang="nl-NL" kern="1200" baseline="0" dirty="0">
                <a:solidFill>
                  <a:schemeClr val="tx1"/>
                </a:solidFill>
                <a:effectLst/>
                <a:latin typeface="+mn-lt"/>
                <a:ea typeface="+mn-ea"/>
                <a:cs typeface="+mn-cs"/>
              </a:rPr>
              <a:t>The </a:t>
            </a:r>
            <a:r>
              <a:rPr lang="nl-NL" kern="1200" baseline="0" dirty="0" err="1">
                <a:solidFill>
                  <a:schemeClr val="tx1"/>
                </a:solidFill>
                <a:effectLst/>
                <a:latin typeface="+mn-lt"/>
                <a:ea typeface="+mn-ea"/>
                <a:cs typeface="+mn-cs"/>
              </a:rPr>
              <a:t>structure</a:t>
            </a:r>
            <a:r>
              <a:rPr lang="nl-NL" kern="1200" baseline="0" dirty="0">
                <a:solidFill>
                  <a:schemeClr val="tx1"/>
                </a:solidFill>
                <a:effectLst/>
                <a:latin typeface="+mn-lt"/>
                <a:ea typeface="+mn-ea"/>
                <a:cs typeface="+mn-cs"/>
              </a:rPr>
              <a:t> of </a:t>
            </a:r>
            <a:r>
              <a:rPr lang="nl-NL" kern="1200" baseline="0" dirty="0" err="1">
                <a:solidFill>
                  <a:schemeClr val="tx1"/>
                </a:solidFill>
                <a:effectLst/>
                <a:latin typeface="+mn-lt"/>
                <a:ea typeface="+mn-ea"/>
                <a:cs typeface="+mn-cs"/>
              </a:rPr>
              <a:t>the</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Vetting</a:t>
            </a:r>
            <a:r>
              <a:rPr lang="nl-NL" kern="1200" baseline="0" dirty="0">
                <a:solidFill>
                  <a:schemeClr val="tx1"/>
                </a:solidFill>
                <a:effectLst/>
                <a:latin typeface="+mn-lt"/>
                <a:ea typeface="+mn-ea"/>
                <a:cs typeface="+mn-cs"/>
              </a:rPr>
              <a:t> Form has </a:t>
            </a:r>
            <a:r>
              <a:rPr lang="nl-NL" kern="1200" baseline="0" dirty="0" err="1">
                <a:solidFill>
                  <a:schemeClr val="tx1"/>
                </a:solidFill>
                <a:effectLst/>
                <a:latin typeface="+mn-lt"/>
                <a:ea typeface="+mn-ea"/>
                <a:cs typeface="+mn-cs"/>
              </a:rPr>
              <a:t>however</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changed</a:t>
            </a:r>
            <a:r>
              <a:rPr lang="nl-NL" kern="1200" baseline="0" dirty="0">
                <a:solidFill>
                  <a:schemeClr val="tx1"/>
                </a:solidFill>
                <a:effectLst/>
                <a:latin typeface="+mn-lt"/>
                <a:ea typeface="+mn-ea"/>
                <a:cs typeface="+mn-cs"/>
              </a:rPr>
              <a:t>, and does </a:t>
            </a:r>
            <a:r>
              <a:rPr lang="nl-NL" kern="1200" baseline="0" dirty="0" err="1">
                <a:solidFill>
                  <a:schemeClr val="tx1"/>
                </a:solidFill>
                <a:effectLst/>
                <a:latin typeface="+mn-lt"/>
                <a:ea typeface="+mn-ea"/>
                <a:cs typeface="+mn-cs"/>
              </a:rPr>
              <a:t>now</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consist</a:t>
            </a:r>
            <a:r>
              <a:rPr lang="nl-NL" kern="1200" baseline="0" dirty="0">
                <a:solidFill>
                  <a:schemeClr val="tx1"/>
                </a:solidFill>
                <a:effectLst/>
                <a:latin typeface="+mn-lt"/>
                <a:ea typeface="+mn-ea"/>
                <a:cs typeface="+mn-cs"/>
              </a:rPr>
              <a:t> of 6 </a:t>
            </a:r>
            <a:r>
              <a:rPr lang="nl-NL" kern="1200" baseline="0" dirty="0" err="1">
                <a:solidFill>
                  <a:schemeClr val="tx1"/>
                </a:solidFill>
                <a:effectLst/>
                <a:latin typeface="+mn-lt"/>
                <a:ea typeface="+mn-ea"/>
                <a:cs typeface="+mn-cs"/>
              </a:rPr>
              <a:t>questions</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that</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will</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add</a:t>
            </a:r>
            <a:r>
              <a:rPr lang="nl-NL" kern="1200" baseline="0" dirty="0">
                <a:solidFill>
                  <a:schemeClr val="tx1"/>
                </a:solidFill>
                <a:effectLst/>
                <a:latin typeface="+mn-lt"/>
                <a:ea typeface="+mn-ea"/>
                <a:cs typeface="+mn-cs"/>
              </a:rPr>
              <a:t> up </a:t>
            </a:r>
            <a:r>
              <a:rPr lang="nl-NL" kern="1200" baseline="0" dirty="0" err="1">
                <a:solidFill>
                  <a:schemeClr val="tx1"/>
                </a:solidFill>
                <a:effectLst/>
                <a:latin typeface="+mn-lt"/>
                <a:ea typeface="+mn-ea"/>
                <a:cs typeface="+mn-cs"/>
              </a:rPr>
              <a:t>to</a:t>
            </a:r>
            <a:r>
              <a:rPr lang="nl-NL" kern="1200" baseline="0" dirty="0">
                <a:solidFill>
                  <a:schemeClr val="tx1"/>
                </a:solidFill>
                <a:effectLst/>
                <a:latin typeface="+mn-lt"/>
                <a:ea typeface="+mn-ea"/>
                <a:cs typeface="+mn-cs"/>
              </a:rPr>
              <a:t> a </a:t>
            </a:r>
            <a:r>
              <a:rPr lang="nl-NL" kern="1200" baseline="0" dirty="0" err="1">
                <a:solidFill>
                  <a:schemeClr val="tx1"/>
                </a:solidFill>
                <a:effectLst/>
                <a:latin typeface="+mn-lt"/>
                <a:ea typeface="+mn-ea"/>
                <a:cs typeface="+mn-cs"/>
              </a:rPr>
              <a:t>final</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grade</a:t>
            </a:r>
            <a:r>
              <a:rPr lang="nl-NL" kern="1200" baseline="0" dirty="0">
                <a:solidFill>
                  <a:schemeClr val="tx1"/>
                </a:solidFill>
                <a:effectLst/>
                <a:latin typeface="+mn-lt"/>
                <a:ea typeface="+mn-ea"/>
                <a:cs typeface="+mn-cs"/>
              </a:rPr>
              <a:t> (but we </a:t>
            </a:r>
            <a:r>
              <a:rPr lang="nl-NL" kern="1200" baseline="0" dirty="0" err="1">
                <a:solidFill>
                  <a:schemeClr val="tx1"/>
                </a:solidFill>
                <a:effectLst/>
                <a:latin typeface="+mn-lt"/>
                <a:ea typeface="+mn-ea"/>
                <a:cs typeface="+mn-cs"/>
              </a:rPr>
              <a:t>will</a:t>
            </a:r>
            <a:r>
              <a:rPr lang="nl-NL" kern="1200" baseline="0" dirty="0">
                <a:solidFill>
                  <a:schemeClr val="tx1"/>
                </a:solidFill>
                <a:effectLst/>
                <a:latin typeface="+mn-lt"/>
                <a:ea typeface="+mn-ea"/>
                <a:cs typeface="+mn-cs"/>
              </a:rPr>
              <a:t> get </a:t>
            </a:r>
            <a:r>
              <a:rPr lang="nl-NL" kern="1200" baseline="0" dirty="0" err="1">
                <a:solidFill>
                  <a:schemeClr val="tx1"/>
                </a:solidFill>
                <a:effectLst/>
                <a:latin typeface="+mn-lt"/>
                <a:ea typeface="+mn-ea"/>
                <a:cs typeface="+mn-cs"/>
              </a:rPr>
              <a:t>into</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this</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once</a:t>
            </a:r>
            <a:r>
              <a:rPr lang="nl-NL" kern="1200" baseline="0" dirty="0">
                <a:solidFill>
                  <a:schemeClr val="tx1"/>
                </a:solidFill>
                <a:effectLst/>
                <a:latin typeface="+mn-lt"/>
                <a:ea typeface="+mn-ea"/>
                <a:cs typeface="+mn-cs"/>
              </a:rPr>
              <a:t> we go </a:t>
            </a:r>
            <a:r>
              <a:rPr lang="nl-NL" kern="1200" baseline="0" dirty="0" err="1">
                <a:solidFill>
                  <a:schemeClr val="tx1"/>
                </a:solidFill>
                <a:effectLst/>
                <a:latin typeface="+mn-lt"/>
                <a:ea typeface="+mn-ea"/>
                <a:cs typeface="+mn-cs"/>
              </a:rPr>
              <a:t>through</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the</a:t>
            </a:r>
            <a:r>
              <a:rPr lang="nl-NL" kern="1200" baseline="0" dirty="0">
                <a:solidFill>
                  <a:schemeClr val="tx1"/>
                </a:solidFill>
                <a:effectLst/>
                <a:latin typeface="+mn-lt"/>
                <a:ea typeface="+mn-ea"/>
                <a:cs typeface="+mn-cs"/>
              </a:rPr>
              <a:t> form </a:t>
            </a:r>
            <a:r>
              <a:rPr lang="nl-NL" kern="1200" baseline="0" dirty="0" err="1">
                <a:solidFill>
                  <a:schemeClr val="tx1"/>
                </a:solidFill>
                <a:effectLst/>
                <a:latin typeface="+mn-lt"/>
                <a:ea typeface="+mn-ea"/>
                <a:cs typeface="+mn-cs"/>
              </a:rPr>
              <a:t>step-by-step</a:t>
            </a:r>
            <a:r>
              <a:rPr lang="nl-NL" kern="1200" baseline="0" dirty="0">
                <a:solidFill>
                  <a:schemeClr val="tx1"/>
                </a:solidFill>
                <a:effectLst/>
                <a:latin typeface="+mn-lt"/>
                <a:ea typeface="+mn-ea"/>
                <a:cs typeface="+mn-cs"/>
              </a:rPr>
              <a:t>). </a:t>
            </a:r>
            <a:endParaRPr lang="nl-NL" baseline="0" dirty="0"/>
          </a:p>
        </p:txBody>
      </p:sp>
      <p:sp>
        <p:nvSpPr>
          <p:cNvPr id="4" name="Slide Number Placeholder 3"/>
          <p:cNvSpPr>
            <a:spLocks noGrp="1"/>
          </p:cNvSpPr>
          <p:nvPr>
            <p:ph type="sldNum" sz="quarter" idx="10"/>
          </p:nvPr>
        </p:nvSpPr>
        <p:spPr/>
        <p:txBody>
          <a:bodyPr/>
          <a:lstStyle/>
          <a:p>
            <a:fld id="{8F0CC7C2-2C0A-4270-9E7A-03A194BF1320}" type="slidenum">
              <a:rPr lang="nl-NL" smtClean="0"/>
              <a:t>7</a:t>
            </a:fld>
            <a:endParaRPr lang="nl-NL"/>
          </a:p>
        </p:txBody>
      </p:sp>
    </p:spTree>
    <p:extLst>
      <p:ext uri="{BB962C8B-B14F-4D97-AF65-F5344CB8AC3E}">
        <p14:creationId xmlns:p14="http://schemas.microsoft.com/office/powerpoint/2010/main" val="205457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sz="1200" kern="1200" baseline="0" dirty="0">
                <a:solidFill>
                  <a:schemeClr val="tx1"/>
                </a:solidFill>
                <a:effectLst/>
                <a:latin typeface="+mn-lt"/>
                <a:ea typeface="+mn-ea"/>
                <a:cs typeface="+mn-cs"/>
              </a:rPr>
              <a:t>The overall </a:t>
            </a:r>
            <a:r>
              <a:rPr lang="nl-NL" sz="1200" kern="1200" baseline="0" dirty="0" err="1">
                <a:solidFill>
                  <a:schemeClr val="tx1"/>
                </a:solidFill>
                <a:effectLst/>
                <a:latin typeface="+mn-lt"/>
                <a:ea typeface="+mn-ea"/>
                <a:cs typeface="+mn-cs"/>
              </a:rPr>
              <a:t>grading</a:t>
            </a:r>
            <a:r>
              <a:rPr lang="nl-NL" sz="1200" kern="1200" baseline="0" dirty="0">
                <a:solidFill>
                  <a:schemeClr val="tx1"/>
                </a:solidFill>
                <a:effectLst/>
                <a:latin typeface="+mn-lt"/>
                <a:ea typeface="+mn-ea"/>
                <a:cs typeface="+mn-cs"/>
              </a:rPr>
              <a:t> system </a:t>
            </a:r>
            <a:r>
              <a:rPr lang="nl-NL" sz="1200" kern="1200" baseline="0" dirty="0" err="1">
                <a:solidFill>
                  <a:schemeClr val="tx1"/>
                </a:solidFill>
                <a:effectLst/>
                <a:latin typeface="+mn-lt"/>
                <a:ea typeface="+mn-ea"/>
                <a:cs typeface="+mn-cs"/>
              </a:rPr>
              <a:t>did</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not</a:t>
            </a:r>
            <a:r>
              <a:rPr lang="nl-NL" sz="1200" kern="1200" baseline="0" dirty="0">
                <a:solidFill>
                  <a:schemeClr val="tx1"/>
                </a:solidFill>
                <a:effectLst/>
                <a:latin typeface="+mn-lt"/>
                <a:ea typeface="+mn-ea"/>
                <a:cs typeface="+mn-cs"/>
              </a:rPr>
              <a:t> change </a:t>
            </a:r>
            <a:r>
              <a:rPr lang="nl-NL" sz="1200" kern="1200" baseline="0" dirty="0" err="1">
                <a:solidFill>
                  <a:schemeClr val="tx1"/>
                </a:solidFill>
                <a:effectLst/>
                <a:latin typeface="+mn-lt"/>
                <a:ea typeface="+mn-ea"/>
                <a:cs typeface="+mn-cs"/>
              </a:rPr>
              <a:t>compared</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to</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the</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previous</a:t>
            </a:r>
            <a:r>
              <a:rPr lang="nl-NL" sz="1200" kern="1200" baseline="0" dirty="0">
                <a:solidFill>
                  <a:schemeClr val="tx1"/>
                </a:solidFill>
                <a:effectLst/>
                <a:latin typeface="+mn-lt"/>
                <a:ea typeface="+mn-ea"/>
                <a:cs typeface="+mn-cs"/>
              </a:rPr>
              <a:t> Resilience Marker, </a:t>
            </a:r>
            <a:r>
              <a:rPr lang="nl-NL" sz="1200" kern="1200" baseline="0" dirty="0" err="1">
                <a:solidFill>
                  <a:schemeClr val="tx1"/>
                </a:solidFill>
                <a:effectLst/>
                <a:latin typeface="+mn-lt"/>
                <a:ea typeface="+mn-ea"/>
                <a:cs typeface="+mn-cs"/>
              </a:rPr>
              <a:t>this</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allows</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us</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to</a:t>
            </a:r>
            <a:r>
              <a:rPr lang="nl-NL" sz="1200" kern="1200" baseline="0" dirty="0">
                <a:solidFill>
                  <a:schemeClr val="tx1"/>
                </a:solidFill>
                <a:effectLst/>
                <a:latin typeface="+mn-lt"/>
                <a:ea typeface="+mn-ea"/>
                <a:cs typeface="+mn-cs"/>
              </a:rPr>
              <a:t>:</a:t>
            </a:r>
          </a:p>
          <a:p>
            <a:pPr marL="685800" lvl="1" indent="-228600">
              <a:buFont typeface="+mj-lt"/>
              <a:buAutoNum type="arabicPeriod"/>
            </a:pPr>
            <a:r>
              <a:rPr lang="nl-NL" kern="1200" baseline="0" dirty="0" err="1">
                <a:solidFill>
                  <a:schemeClr val="tx1"/>
                </a:solidFill>
                <a:effectLst/>
                <a:latin typeface="+mn-lt"/>
                <a:ea typeface="+mn-ea"/>
                <a:cs typeface="+mn-cs"/>
              </a:rPr>
              <a:t>Compare</a:t>
            </a:r>
            <a:r>
              <a:rPr lang="nl-NL" kern="1200" baseline="0" dirty="0">
                <a:solidFill>
                  <a:schemeClr val="tx1"/>
                </a:solidFill>
                <a:effectLst/>
                <a:latin typeface="+mn-lt"/>
                <a:ea typeface="+mn-ea"/>
                <a:cs typeface="+mn-cs"/>
              </a:rPr>
              <a:t> data </a:t>
            </a:r>
            <a:r>
              <a:rPr lang="nl-NL" kern="1200" baseline="0" dirty="0" err="1">
                <a:solidFill>
                  <a:schemeClr val="tx1"/>
                </a:solidFill>
                <a:effectLst/>
                <a:latin typeface="+mn-lt"/>
                <a:ea typeface="+mn-ea"/>
                <a:cs typeface="+mn-cs"/>
              </a:rPr>
              <a:t>with</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the</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other</a:t>
            </a:r>
            <a:r>
              <a:rPr lang="nl-NL" kern="1200" baseline="0" dirty="0">
                <a:solidFill>
                  <a:schemeClr val="tx1"/>
                </a:solidFill>
                <a:effectLst/>
                <a:latin typeface="+mn-lt"/>
                <a:ea typeface="+mn-ea"/>
                <a:cs typeface="+mn-cs"/>
              </a:rPr>
              <a:t> Markers (Gender Marker + </a:t>
            </a:r>
            <a:r>
              <a:rPr lang="nl-NL" kern="1200" baseline="0" dirty="0" err="1">
                <a:solidFill>
                  <a:schemeClr val="tx1"/>
                </a:solidFill>
                <a:effectLst/>
                <a:latin typeface="+mn-lt"/>
                <a:ea typeface="+mn-ea"/>
                <a:cs typeface="+mn-cs"/>
              </a:rPr>
              <a:t>Inclusive</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Governance</a:t>
            </a:r>
            <a:r>
              <a:rPr lang="nl-NL" kern="1200" baseline="0" dirty="0">
                <a:solidFill>
                  <a:schemeClr val="tx1"/>
                </a:solidFill>
                <a:effectLst/>
                <a:latin typeface="+mn-lt"/>
                <a:ea typeface="+mn-ea"/>
                <a:cs typeface="+mn-cs"/>
              </a:rPr>
              <a:t> Marker)</a:t>
            </a:r>
          </a:p>
          <a:p>
            <a:pPr marL="685800" lvl="1" indent="-228600">
              <a:buFont typeface="+mj-lt"/>
              <a:buAutoNum type="arabicPeriod"/>
            </a:pPr>
            <a:r>
              <a:rPr lang="nl-NL" kern="1200" baseline="0" dirty="0" err="1">
                <a:solidFill>
                  <a:schemeClr val="tx1"/>
                </a:solidFill>
                <a:effectLst/>
                <a:latin typeface="+mn-lt"/>
                <a:ea typeface="+mn-ea"/>
                <a:cs typeface="+mn-cs"/>
              </a:rPr>
              <a:t>Compare</a:t>
            </a:r>
            <a:r>
              <a:rPr lang="nl-NL" kern="1200" baseline="0" dirty="0">
                <a:solidFill>
                  <a:schemeClr val="tx1"/>
                </a:solidFill>
                <a:effectLst/>
                <a:latin typeface="+mn-lt"/>
                <a:ea typeface="+mn-ea"/>
                <a:cs typeface="+mn-cs"/>
              </a:rPr>
              <a:t> data on </a:t>
            </a:r>
            <a:r>
              <a:rPr lang="nl-NL" kern="1200" baseline="0" dirty="0" err="1">
                <a:solidFill>
                  <a:schemeClr val="tx1"/>
                </a:solidFill>
                <a:effectLst/>
                <a:latin typeface="+mn-lt"/>
                <a:ea typeface="+mn-ea"/>
                <a:cs typeface="+mn-cs"/>
              </a:rPr>
              <a:t>resilience</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integration</a:t>
            </a:r>
            <a:r>
              <a:rPr lang="nl-NL" kern="1200" baseline="0" dirty="0">
                <a:solidFill>
                  <a:schemeClr val="tx1"/>
                </a:solidFill>
                <a:effectLst/>
                <a:latin typeface="+mn-lt"/>
                <a:ea typeface="+mn-ea"/>
                <a:cs typeface="+mn-cs"/>
              </a:rPr>
              <a:t> over </a:t>
            </a:r>
            <a:r>
              <a:rPr lang="nl-NL" kern="1200" baseline="0" dirty="0" err="1">
                <a:solidFill>
                  <a:schemeClr val="tx1"/>
                </a:solidFill>
                <a:effectLst/>
                <a:latin typeface="+mn-lt"/>
                <a:ea typeface="+mn-ea"/>
                <a:cs typeface="+mn-cs"/>
              </a:rPr>
              <a:t>the</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previous</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years</a:t>
            </a:r>
            <a:r>
              <a:rPr lang="nl-NL" kern="1200" baseline="0" dirty="0">
                <a:solidFill>
                  <a:schemeClr val="tx1"/>
                </a:solidFill>
                <a:effectLst/>
                <a:latin typeface="+mn-lt"/>
                <a:ea typeface="+mn-ea"/>
                <a:cs typeface="+mn-cs"/>
              </a:rPr>
              <a:t> (</a:t>
            </a:r>
            <a:r>
              <a:rPr lang="nl-NL" kern="1200" baseline="0" dirty="0" err="1">
                <a:solidFill>
                  <a:schemeClr val="tx1"/>
                </a:solidFill>
                <a:effectLst/>
                <a:latin typeface="+mn-lt"/>
                <a:ea typeface="+mn-ea"/>
                <a:cs typeface="+mn-cs"/>
              </a:rPr>
              <a:t>optional</a:t>
            </a:r>
            <a:r>
              <a:rPr lang="nl-NL" kern="1200" baseline="0" dirty="0">
                <a:solidFill>
                  <a:schemeClr val="tx1"/>
                </a:solidFill>
                <a:effectLst/>
                <a:latin typeface="+mn-lt"/>
                <a:ea typeface="+mn-ea"/>
                <a:cs typeface="+mn-cs"/>
              </a:rPr>
              <a:t>: in case time </a:t>
            </a:r>
            <a:r>
              <a:rPr lang="nl-NL" kern="1200" baseline="0" dirty="0" err="1">
                <a:solidFill>
                  <a:schemeClr val="tx1"/>
                </a:solidFill>
                <a:effectLst/>
                <a:latin typeface="+mn-lt"/>
                <a:ea typeface="+mn-ea"/>
                <a:cs typeface="+mn-cs"/>
              </a:rPr>
              <a:t>allows</a:t>
            </a:r>
            <a:r>
              <a:rPr lang="nl-NL" kern="1200" baseline="0" dirty="0">
                <a:solidFill>
                  <a:schemeClr val="tx1"/>
                </a:solidFill>
                <a:effectLst/>
                <a:latin typeface="+mn-lt"/>
                <a:ea typeface="+mn-ea"/>
                <a:cs typeface="+mn-cs"/>
              </a:rPr>
              <a:t>, show </a:t>
            </a:r>
            <a:r>
              <a:rPr lang="nl-NL" kern="1200" baseline="0" dirty="0" err="1">
                <a:solidFill>
                  <a:schemeClr val="tx1"/>
                </a:solidFill>
                <a:effectLst/>
                <a:latin typeface="+mn-lt"/>
                <a:ea typeface="+mn-ea"/>
                <a:cs typeface="+mn-cs"/>
              </a:rPr>
              <a:t>some</a:t>
            </a:r>
            <a:r>
              <a:rPr lang="nl-NL" kern="1200" baseline="0" dirty="0">
                <a:solidFill>
                  <a:schemeClr val="tx1"/>
                </a:solidFill>
                <a:effectLst/>
                <a:latin typeface="+mn-lt"/>
                <a:ea typeface="+mn-ea"/>
                <a:cs typeface="+mn-cs"/>
              </a:rPr>
              <a:t> data/analysis of PIIRS data)</a:t>
            </a:r>
          </a:p>
        </p:txBody>
      </p:sp>
      <p:sp>
        <p:nvSpPr>
          <p:cNvPr id="4" name="Slide Number Placeholder 3"/>
          <p:cNvSpPr>
            <a:spLocks noGrp="1"/>
          </p:cNvSpPr>
          <p:nvPr>
            <p:ph type="sldNum" sz="quarter" idx="10"/>
          </p:nvPr>
        </p:nvSpPr>
        <p:spPr/>
        <p:txBody>
          <a:bodyPr/>
          <a:lstStyle/>
          <a:p>
            <a:fld id="{8F0CC7C2-2C0A-4270-9E7A-03A194BF1320}" type="slidenum">
              <a:rPr lang="nl-NL" smtClean="0"/>
              <a:t>8</a:t>
            </a:fld>
            <a:endParaRPr lang="nl-NL"/>
          </a:p>
        </p:txBody>
      </p:sp>
    </p:spTree>
    <p:extLst>
      <p:ext uri="{BB962C8B-B14F-4D97-AF65-F5344CB8AC3E}">
        <p14:creationId xmlns:p14="http://schemas.microsoft.com/office/powerpoint/2010/main" val="36250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Resilience Marker is designed to be used for different purposes. </a:t>
            </a:r>
          </a:p>
          <a:p>
            <a:pPr marL="228600" indent="-228600">
              <a:buFont typeface="+mj-lt"/>
              <a:buAutoNum type="arabicPeriod"/>
            </a:pPr>
            <a:r>
              <a:rPr lang="en-GB" sz="1200" kern="1200" dirty="0">
                <a:solidFill>
                  <a:schemeClr val="tx1"/>
                </a:solidFill>
                <a:effectLst/>
                <a:latin typeface="+mn-lt"/>
                <a:ea typeface="+mn-ea"/>
                <a:cs typeface="+mn-cs"/>
              </a:rPr>
              <a:t>Foremost, it is designed as an </a:t>
            </a:r>
            <a:r>
              <a:rPr lang="en-GB" sz="1200" b="1" kern="1200" dirty="0">
                <a:solidFill>
                  <a:schemeClr val="tx1"/>
                </a:solidFill>
                <a:effectLst/>
                <a:latin typeface="+mn-lt"/>
                <a:ea typeface="+mn-ea"/>
                <a:cs typeface="+mn-cs"/>
              </a:rPr>
              <a:t>accountability tool</a:t>
            </a:r>
            <a:r>
              <a:rPr lang="en-GB" sz="1200" kern="1200" dirty="0">
                <a:solidFill>
                  <a:schemeClr val="tx1"/>
                </a:solidFill>
                <a:effectLst/>
                <a:latin typeface="+mn-lt"/>
                <a:ea typeface="+mn-ea"/>
                <a:cs typeface="+mn-cs"/>
              </a:rPr>
              <a:t>, allowing CARE to collect data on the level of resilience integration in the project portfolio and analyse and identify our strengths as well as areas that require improvement and support in applying the “Increasing Resilience” approach. </a:t>
            </a:r>
          </a:p>
          <a:p>
            <a:pPr marL="228600" indent="-228600">
              <a:buFont typeface="+mj-lt"/>
              <a:buAutoNum type="arabicPeriod"/>
            </a:pPr>
            <a:r>
              <a:rPr lang="en-GB" sz="1200" kern="1200" dirty="0">
                <a:solidFill>
                  <a:schemeClr val="tx1"/>
                </a:solidFill>
                <a:effectLst/>
                <a:latin typeface="+mn-lt"/>
                <a:ea typeface="+mn-ea"/>
                <a:cs typeface="+mn-cs"/>
              </a:rPr>
              <a:t>Additionally, we encourage all CARE members and offices to use the Resilience Marker as a </a:t>
            </a:r>
            <a:r>
              <a:rPr lang="en-GB" sz="1200" b="1" kern="1200" dirty="0">
                <a:solidFill>
                  <a:schemeClr val="tx1"/>
                </a:solidFill>
                <a:effectLst/>
                <a:latin typeface="+mn-lt"/>
                <a:ea typeface="+mn-ea"/>
                <a:cs typeface="+mn-cs"/>
              </a:rPr>
              <a:t>quality threshold</a:t>
            </a:r>
            <a:r>
              <a:rPr lang="en-GB" sz="1200" kern="1200" dirty="0">
                <a:solidFill>
                  <a:schemeClr val="tx1"/>
                </a:solidFill>
                <a:effectLst/>
                <a:latin typeface="+mn-lt"/>
                <a:ea typeface="+mn-ea"/>
                <a:cs typeface="+mn-cs"/>
              </a:rPr>
              <a:t> to assess the integration of resilience in the design of proposals. </a:t>
            </a:r>
          </a:p>
          <a:p>
            <a:pPr marL="228600" indent="-228600">
              <a:buFont typeface="+mj-lt"/>
              <a:buAutoNum type="arabicPeriod"/>
            </a:pPr>
            <a:r>
              <a:rPr lang="en-GB" sz="1200" kern="1200" dirty="0">
                <a:solidFill>
                  <a:schemeClr val="tx1"/>
                </a:solidFill>
                <a:effectLst/>
                <a:latin typeface="+mn-lt"/>
                <a:ea typeface="+mn-ea"/>
                <a:cs typeface="+mn-cs"/>
              </a:rPr>
              <a:t>Lastly, the Resilience Marker provides an opportunity for project teams to facilitate </a:t>
            </a:r>
            <a:r>
              <a:rPr lang="en-GB" sz="1200" b="1" kern="1200" dirty="0">
                <a:solidFill>
                  <a:schemeClr val="tx1"/>
                </a:solidFill>
                <a:effectLst/>
                <a:latin typeface="+mn-lt"/>
                <a:ea typeface="+mn-ea"/>
                <a:cs typeface="+mn-cs"/>
              </a:rPr>
              <a:t>reflection</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and learning</a:t>
            </a:r>
            <a:r>
              <a:rPr lang="en-GB" sz="1200" kern="1200" dirty="0">
                <a:solidFill>
                  <a:schemeClr val="tx1"/>
                </a:solidFill>
                <a:effectLst/>
                <a:latin typeface="+mn-lt"/>
                <a:ea typeface="+mn-ea"/>
                <a:cs typeface="+mn-cs"/>
              </a:rPr>
              <a:t> and possible adjustments to project implementation to enhance the level of resilience integration.</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0CC7C2-2C0A-4270-9E7A-03A194BF1320}" type="slidenum">
              <a:rPr lang="nl-NL" smtClean="0"/>
              <a:t>9</a:t>
            </a:fld>
            <a:endParaRPr lang="nl-NL"/>
          </a:p>
        </p:txBody>
      </p:sp>
    </p:spTree>
    <p:extLst>
      <p:ext uri="{BB962C8B-B14F-4D97-AF65-F5344CB8AC3E}">
        <p14:creationId xmlns:p14="http://schemas.microsoft.com/office/powerpoint/2010/main" val="97040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CEB0FFF8-2D7D-434A-A4FA-72D385D853AE}" type="datetime1">
              <a:rPr lang="nl-NL" smtClean="0"/>
              <a:t>02-08-18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3B79605-4364-4E9F-9148-42E6E08D6C3C}" type="slidenum">
              <a:rPr lang="nl-NL" smtClean="0"/>
              <a:t>‹#›</a:t>
            </a:fld>
            <a:endParaRPr lang="nl-NL"/>
          </a:p>
        </p:txBody>
      </p:sp>
    </p:spTree>
    <p:extLst>
      <p:ext uri="{BB962C8B-B14F-4D97-AF65-F5344CB8AC3E}">
        <p14:creationId xmlns:p14="http://schemas.microsoft.com/office/powerpoint/2010/main" val="389993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7C8CB941-0F47-459F-91B4-401F36C10CE4}" type="datetime1">
              <a:rPr lang="nl-NL" smtClean="0"/>
              <a:t>02-08-18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3B79605-4364-4E9F-9148-42E6E08D6C3C}" type="slidenum">
              <a:rPr lang="nl-NL" smtClean="0"/>
              <a:t>‹#›</a:t>
            </a:fld>
            <a:endParaRPr lang="nl-NL"/>
          </a:p>
        </p:txBody>
      </p:sp>
    </p:spTree>
    <p:extLst>
      <p:ext uri="{BB962C8B-B14F-4D97-AF65-F5344CB8AC3E}">
        <p14:creationId xmlns:p14="http://schemas.microsoft.com/office/powerpoint/2010/main" val="362561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0782119-6CFA-438E-8368-6FA396201DC4}" type="datetime1">
              <a:rPr lang="nl-NL" smtClean="0"/>
              <a:t>02-08-18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3B79605-4364-4E9F-9148-42E6E08D6C3C}" type="slidenum">
              <a:rPr lang="nl-NL" smtClean="0"/>
              <a:t>‹#›</a:t>
            </a:fld>
            <a:endParaRPr lang="nl-NL"/>
          </a:p>
        </p:txBody>
      </p:sp>
    </p:spTree>
    <p:extLst>
      <p:ext uri="{BB962C8B-B14F-4D97-AF65-F5344CB8AC3E}">
        <p14:creationId xmlns:p14="http://schemas.microsoft.com/office/powerpoint/2010/main" val="598221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Option 3">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82767" y="987552"/>
            <a:ext cx="8534400" cy="1371600"/>
          </a:xfrm>
        </p:spPr>
        <p:txBody>
          <a:bodyPr/>
          <a:lstStyle>
            <a:lvl1pPr algn="l">
              <a:defRPr sz="2550">
                <a:solidFill>
                  <a:srgbClr val="FFFFFF"/>
                </a:solidFill>
                <a:effectLst/>
              </a:defRPr>
            </a:lvl1pPr>
          </a:lstStyle>
          <a:p>
            <a:r>
              <a:rPr lang="en-US" dirty="0"/>
              <a:t>Click to edit Master title style</a:t>
            </a:r>
          </a:p>
        </p:txBody>
      </p:sp>
      <p:sp>
        <p:nvSpPr>
          <p:cNvPr id="3075" name="Rectangle 3"/>
          <p:cNvSpPr>
            <a:spLocks noGrp="1" noChangeArrowheads="1"/>
          </p:cNvSpPr>
          <p:nvPr>
            <p:ph type="subTitle" idx="1"/>
          </p:nvPr>
        </p:nvSpPr>
        <p:spPr>
          <a:xfrm>
            <a:off x="782767" y="2514600"/>
            <a:ext cx="8534400" cy="685800"/>
          </a:xfrm>
        </p:spPr>
        <p:txBody>
          <a:bodyPr/>
          <a:lstStyle>
            <a:lvl1pPr marL="0" indent="0" algn="l">
              <a:buFont typeface="Times" pitchFamily="-96" charset="0"/>
              <a:buNone/>
              <a:defRPr kumimoji="0" lang="en-US" sz="1350" b="0" i="0" u="none" strike="noStrike" kern="0" cap="none" spc="0" normalizeH="0" baseline="0" noProof="0" dirty="0">
                <a:ln>
                  <a:noFill/>
                </a:ln>
                <a:solidFill>
                  <a:srgbClr val="FFFFFF"/>
                </a:solidFill>
                <a:effectLst/>
                <a:uLnTx/>
                <a:uFillTx/>
                <a:latin typeface="Arial"/>
                <a:ea typeface="+mn-ea"/>
                <a:cs typeface="Arial"/>
              </a:defRPr>
            </a:lvl1pPr>
          </a:lstStyle>
          <a:p>
            <a:r>
              <a:rPr lang="en-US" dirty="0"/>
              <a:t>Click to edit Master subtitle style</a:t>
            </a:r>
          </a:p>
        </p:txBody>
      </p:sp>
    </p:spTree>
    <p:extLst>
      <p:ext uri="{BB962C8B-B14F-4D97-AF65-F5344CB8AC3E}">
        <p14:creationId xmlns:p14="http://schemas.microsoft.com/office/powerpoint/2010/main" val="154107505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85800"/>
          </a:xfrm>
        </p:spPr>
        <p:txBody>
          <a:bodyPr anchor="t"/>
          <a:lstStyle>
            <a:lvl1pPr>
              <a:defRPr b="1" i="0">
                <a:latin typeface="Arial"/>
                <a:cs typeface="Arial"/>
              </a:defRPr>
            </a:lvl1pPr>
          </a:lstStyle>
          <a:p>
            <a:r>
              <a:rPr lang="en-US" dirty="0"/>
              <a:t>Click to edit Master title style</a:t>
            </a:r>
          </a:p>
        </p:txBody>
      </p:sp>
      <p:sp>
        <p:nvSpPr>
          <p:cNvPr id="5" name="Content Placeholder 2"/>
          <p:cNvSpPr>
            <a:spLocks noGrp="1"/>
          </p:cNvSpPr>
          <p:nvPr>
            <p:ph idx="1"/>
          </p:nvPr>
        </p:nvSpPr>
        <p:spPr>
          <a:xfrm>
            <a:off x="609600" y="1371600"/>
            <a:ext cx="10972800" cy="4343400"/>
          </a:xfrm>
        </p:spPr>
        <p:txBody>
          <a:bodyPr/>
          <a:lstStyle>
            <a:lvl1pPr marL="228600" indent="-228600">
              <a:buFont typeface="Arial"/>
              <a:buChar char="•"/>
              <a:defRPr sz="2400" b="0" i="0">
                <a:latin typeface="Arial"/>
                <a:cs typeface="Arial"/>
              </a:defRPr>
            </a:lvl1pPr>
            <a:lvl2pPr marL="457200" indent="-228600">
              <a:buFont typeface="Arial"/>
              <a:buChar char="•"/>
              <a:defRPr sz="2000" b="0" i="0">
                <a:latin typeface="Arial"/>
                <a:cs typeface="Arial"/>
              </a:defRPr>
            </a:lvl2pPr>
            <a:lvl3pPr marL="685800" indent="-228600">
              <a:buFont typeface="Arial"/>
              <a:buChar char="•"/>
              <a:defRPr b="0" i="0">
                <a:latin typeface="Arial"/>
                <a:cs typeface="Arial"/>
              </a:defRPr>
            </a:lvl3pPr>
            <a:lvl4pPr marL="914400" indent="-228600">
              <a:defRPr b="0" i="0">
                <a:latin typeface="Arial"/>
                <a:cs typeface="Arial"/>
              </a:defRPr>
            </a:lvl4pPr>
            <a:lvl5pPr marL="1143000" indent="-228600">
              <a:defRPr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sz="800">
                <a:latin typeface="Arial"/>
                <a:cs typeface="Arial"/>
              </a:defRPr>
            </a:lvl1pPr>
          </a:lstStyle>
          <a:p>
            <a:fld id="{0BB8E3BD-7F85-419D-BE52-18F28D83CF15}" type="datetime1">
              <a:rPr lang="nl-NL" smtClean="0"/>
              <a:t>02-08-18</a:t>
            </a:fld>
            <a:endParaRPr lang="en-US" dirty="0"/>
          </a:p>
        </p:txBody>
      </p:sp>
      <p:sp>
        <p:nvSpPr>
          <p:cNvPr id="8" name="Slide Number Placeholder 7"/>
          <p:cNvSpPr>
            <a:spLocks noGrp="1"/>
          </p:cNvSpPr>
          <p:nvPr>
            <p:ph type="sldNum" sz="quarter" idx="11"/>
          </p:nvPr>
        </p:nvSpPr>
        <p:spPr/>
        <p:txBody>
          <a:bodyPr/>
          <a:lstStyle>
            <a:lvl1pPr>
              <a:defRPr sz="800">
                <a:latin typeface="Arial"/>
                <a:cs typeface="Arial"/>
              </a:defRPr>
            </a:lvl1pPr>
          </a:lstStyle>
          <a:p>
            <a:fld id="{43183C4C-EBF1-1A4D-90EC-74EBA7EEE60F}" type="slidenum">
              <a:rPr lang="en-US" smtClean="0"/>
              <a:pPr/>
              <a:t>‹#›</a:t>
            </a:fld>
            <a:endParaRPr lang="en-US" dirty="0"/>
          </a:p>
        </p:txBody>
      </p:sp>
      <p:sp>
        <p:nvSpPr>
          <p:cNvPr id="9" name="Footer Placeholder 8"/>
          <p:cNvSpPr>
            <a:spLocks noGrp="1"/>
          </p:cNvSpPr>
          <p:nvPr>
            <p:ph type="ftr" sz="quarter" idx="12"/>
          </p:nvPr>
        </p:nvSpPr>
        <p:spPr/>
        <p:txBody>
          <a:bodyPr/>
          <a:lstStyle>
            <a:lvl1pPr>
              <a:defRPr sz="800" b="0" i="0">
                <a:latin typeface="Arial"/>
                <a:cs typeface="Arial"/>
              </a:defRPr>
            </a:lvl1pPr>
          </a:lstStyle>
          <a:p>
            <a:endParaRPr lang="en-US" dirty="0"/>
          </a:p>
        </p:txBody>
      </p:sp>
    </p:spTree>
    <p:extLst>
      <p:ext uri="{BB962C8B-B14F-4D97-AF65-F5344CB8AC3E}">
        <p14:creationId xmlns:p14="http://schemas.microsoft.com/office/powerpoint/2010/main" val="415414730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371600"/>
            <a:ext cx="5486400" cy="4343400"/>
          </a:xfrm>
        </p:spPr>
        <p:txBody>
          <a:bodyPr/>
          <a:lstStyle>
            <a:lvl1pPr marL="171450" indent="-171450">
              <a:buFont typeface="Arial"/>
              <a:buChar char="•"/>
              <a:defRPr sz="1800"/>
            </a:lvl1pPr>
            <a:lvl2pPr marL="342900" indent="-171450">
              <a:buFont typeface="Arial"/>
              <a:buChar char="•"/>
              <a:defRPr sz="1500"/>
            </a:lvl2pPr>
            <a:lvl3pPr marL="514350" indent="-171450">
              <a:buFont typeface="Arial"/>
              <a:buChar char="•"/>
              <a:defRPr/>
            </a:lvl3pPr>
            <a:lvl4pPr marL="685800" indent="-171450">
              <a:buFont typeface="Arial"/>
              <a:buChar char="•"/>
              <a:defRPr/>
            </a:lvl4pPr>
            <a:lvl5pPr marL="685800"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p:nvPr>
        </p:nvSpPr>
        <p:spPr>
          <a:xfrm>
            <a:off x="6400800" y="1371600"/>
            <a:ext cx="5181600" cy="4343400"/>
          </a:xfrm>
        </p:spPr>
        <p:txBody>
          <a:bodyPr/>
          <a:lstStyle/>
          <a:p>
            <a:r>
              <a:rPr lang="en-US"/>
              <a:t>Click icon to add picture</a:t>
            </a:r>
          </a:p>
        </p:txBody>
      </p:sp>
      <p:sp>
        <p:nvSpPr>
          <p:cNvPr id="7" name="Title 1"/>
          <p:cNvSpPr>
            <a:spLocks noGrp="1"/>
          </p:cNvSpPr>
          <p:nvPr>
            <p:ph type="title"/>
          </p:nvPr>
        </p:nvSpPr>
        <p:spPr>
          <a:xfrm>
            <a:off x="609600" y="457200"/>
            <a:ext cx="10972800" cy="685800"/>
          </a:xfrm>
        </p:spPr>
        <p:txBody>
          <a:bodyPr/>
          <a:lstStyle/>
          <a:p>
            <a:r>
              <a:rPr lang="en-US"/>
              <a:t>Click to edit Master title style</a:t>
            </a:r>
            <a:endParaRPr lang="en-US" dirty="0"/>
          </a:p>
        </p:txBody>
      </p:sp>
      <p:sp>
        <p:nvSpPr>
          <p:cNvPr id="10" name="Date Placeholder 9"/>
          <p:cNvSpPr>
            <a:spLocks noGrp="1"/>
          </p:cNvSpPr>
          <p:nvPr>
            <p:ph type="dt" sz="half" idx="11"/>
          </p:nvPr>
        </p:nvSpPr>
        <p:spPr/>
        <p:txBody>
          <a:bodyPr/>
          <a:lstStyle/>
          <a:p>
            <a:fld id="{DBFFA2C8-48D6-4877-B343-B7205BFEF730}" type="datetime1">
              <a:rPr lang="nl-NL" smtClean="0">
                <a:solidFill>
                  <a:prstClr val="black">
                    <a:tint val="75000"/>
                  </a:prstClr>
                </a:solidFill>
              </a:rPr>
              <a:t>02-08-18</a:t>
            </a:fld>
            <a:endParaRPr lang="en-US">
              <a:solidFill>
                <a:prstClr val="black">
                  <a:tint val="75000"/>
                </a:prstClr>
              </a:solidFill>
            </a:endParaRPr>
          </a:p>
        </p:txBody>
      </p:sp>
      <p:sp>
        <p:nvSpPr>
          <p:cNvPr id="11" name="Slide Number Placeholder 10"/>
          <p:cNvSpPr>
            <a:spLocks noGrp="1"/>
          </p:cNvSpPr>
          <p:nvPr>
            <p:ph type="sldNum" sz="quarter" idx="12"/>
          </p:nvPr>
        </p:nvSpPr>
        <p:spPr/>
        <p:txBody>
          <a:bodyPr/>
          <a:lstStyle/>
          <a:p>
            <a:fld id="{43183C4C-EBF1-1A4D-90EC-74EBA7EEE60F}" type="slidenum">
              <a:rPr lang="en-US" smtClean="0">
                <a:solidFill>
                  <a:prstClr val="black">
                    <a:tint val="75000"/>
                  </a:prstClr>
                </a:solidFill>
              </a:rPr>
              <a:pPr/>
              <a:t>‹#›</a:t>
            </a:fld>
            <a:endParaRPr lang="en-US" dirty="0">
              <a:solidFill>
                <a:prstClr val="black">
                  <a:tint val="75000"/>
                </a:prstClr>
              </a:solidFill>
            </a:endParaRPr>
          </a:p>
        </p:txBody>
      </p:sp>
      <p:sp>
        <p:nvSpPr>
          <p:cNvPr id="12" name="Footer Placeholder 11"/>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693776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85800"/>
          </a:xfrm>
        </p:spPr>
        <p:txBody>
          <a:bodyPr anchor="t"/>
          <a:lstStyle/>
          <a:p>
            <a:r>
              <a:rPr lang="en-US"/>
              <a:t>Click to edit Master title style</a:t>
            </a:r>
            <a:endParaRPr lang="en-US" dirty="0"/>
          </a:p>
        </p:txBody>
      </p:sp>
      <p:sp>
        <p:nvSpPr>
          <p:cNvPr id="5" name="Date Placeholder 4"/>
          <p:cNvSpPr>
            <a:spLocks noGrp="1"/>
          </p:cNvSpPr>
          <p:nvPr>
            <p:ph type="dt" sz="half" idx="11"/>
          </p:nvPr>
        </p:nvSpPr>
        <p:spPr/>
        <p:txBody>
          <a:bodyPr/>
          <a:lstStyle/>
          <a:p>
            <a:fld id="{D584CE12-1E4D-464D-83C9-1E112659F7F3}" type="datetime1">
              <a:rPr lang="nl-NL" smtClean="0">
                <a:solidFill>
                  <a:prstClr val="black">
                    <a:tint val="75000"/>
                  </a:prstClr>
                </a:solidFill>
              </a:rPr>
              <a:t>02-08-18</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183C4C-EBF1-1A4D-90EC-74EBA7EEE60F}"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7"/>
          <p:cNvSpPr>
            <a:spLocks noGrp="1"/>
          </p:cNvSpPr>
          <p:nvPr>
            <p:ph type="ftr" sz="quarter" idx="13"/>
          </p:nvPr>
        </p:nvSpPr>
        <p:spPr/>
        <p:txBody>
          <a:bodyPr/>
          <a:lstStyle/>
          <a:p>
            <a:endParaRPr lang="en-US" dirty="0">
              <a:solidFill>
                <a:prstClr val="black">
                  <a:tint val="75000"/>
                </a:prstClr>
              </a:solidFill>
            </a:endParaRPr>
          </a:p>
        </p:txBody>
      </p:sp>
      <p:sp>
        <p:nvSpPr>
          <p:cNvPr id="9" name="Picture Placeholder 6"/>
          <p:cNvSpPr>
            <a:spLocks noGrp="1"/>
          </p:cNvSpPr>
          <p:nvPr>
            <p:ph type="pic" sz="quarter" idx="10"/>
          </p:nvPr>
        </p:nvSpPr>
        <p:spPr>
          <a:xfrm>
            <a:off x="609600" y="1371599"/>
            <a:ext cx="10972800" cy="4343400"/>
          </a:xfrm>
        </p:spPr>
        <p:txBody>
          <a:bodyPr>
            <a:normAutofit/>
          </a:bodyPr>
          <a:lstStyle>
            <a:lvl1pPr>
              <a:buNone/>
              <a:defRPr/>
            </a:lvl1pPr>
          </a:lstStyle>
          <a:p>
            <a:pPr lvl="0"/>
            <a:r>
              <a:rPr lang="en-US" noProof="0"/>
              <a:t>Click icon to add picture</a:t>
            </a:r>
          </a:p>
        </p:txBody>
      </p:sp>
    </p:spTree>
    <p:extLst>
      <p:ext uri="{BB962C8B-B14F-4D97-AF65-F5344CB8AC3E}">
        <p14:creationId xmlns:p14="http://schemas.microsoft.com/office/powerpoint/2010/main" val="415346482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85800"/>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B9070D1-05A6-43D8-80FD-8200E5A9CEE6}" type="datetime1">
              <a:rPr lang="nl-NL" smtClean="0">
                <a:solidFill>
                  <a:prstClr val="black">
                    <a:tint val="75000"/>
                  </a:prstClr>
                </a:solidFill>
              </a:rPr>
              <a:t>02-08-18</a:t>
            </a:fld>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p>
            <a:fld id="{43183C4C-EBF1-1A4D-90EC-74EBA7EEE60F}"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6"/>
          <p:cNvSpPr>
            <a:spLocks noGrp="1"/>
          </p:cNvSpPr>
          <p:nvPr>
            <p:ph type="ftr"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8918362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5486400" cy="4343400"/>
          </a:xfrm>
        </p:spPr>
        <p:txBody>
          <a:bodyPr/>
          <a:lstStyle>
            <a:lvl1pPr marL="0" algn="l">
              <a:buFontTx/>
              <a:buNone/>
              <a:defRPr sz="1800"/>
            </a:lvl1pPr>
            <a:lvl2pPr marL="0">
              <a:buFontTx/>
              <a:buNone/>
              <a:defRPr sz="15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609600" y="457200"/>
            <a:ext cx="10972800" cy="685800"/>
          </a:xfrm>
        </p:spPr>
        <p:txBody>
          <a:bodyPr/>
          <a:lstStyle/>
          <a:p>
            <a:r>
              <a:rPr lang="en-US"/>
              <a:t>Click to edit Master title style</a:t>
            </a:r>
            <a:endParaRPr lang="en-US" dirty="0"/>
          </a:p>
        </p:txBody>
      </p:sp>
      <p:sp>
        <p:nvSpPr>
          <p:cNvPr id="12" name="Picture Placeholder 7"/>
          <p:cNvSpPr>
            <a:spLocks noGrp="1"/>
          </p:cNvSpPr>
          <p:nvPr>
            <p:ph type="pic" sz="quarter" idx="10"/>
          </p:nvPr>
        </p:nvSpPr>
        <p:spPr>
          <a:xfrm>
            <a:off x="6400800" y="1371600"/>
            <a:ext cx="5181600" cy="4343400"/>
          </a:xfrm>
        </p:spPr>
        <p:txBody>
          <a:bodyPr/>
          <a:lstStyle/>
          <a:p>
            <a:r>
              <a:rPr lang="en-US"/>
              <a:t>Click icon to add picture</a:t>
            </a:r>
          </a:p>
        </p:txBody>
      </p:sp>
      <p:sp>
        <p:nvSpPr>
          <p:cNvPr id="6" name="Date Placeholder 5"/>
          <p:cNvSpPr>
            <a:spLocks noGrp="1"/>
          </p:cNvSpPr>
          <p:nvPr>
            <p:ph type="dt" sz="half" idx="11"/>
          </p:nvPr>
        </p:nvSpPr>
        <p:spPr/>
        <p:txBody>
          <a:bodyPr/>
          <a:lstStyle/>
          <a:p>
            <a:fld id="{1AAC6FC7-FD1C-41F7-B682-440A858D8003}" type="datetime1">
              <a:rPr lang="nl-NL" smtClean="0">
                <a:solidFill>
                  <a:prstClr val="black">
                    <a:tint val="75000"/>
                  </a:prstClr>
                </a:solidFill>
              </a:rPr>
              <a:t>02-08-18</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183C4C-EBF1-1A4D-90EC-74EBA7EEE60F}"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7"/>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20285179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1371600"/>
            <a:ext cx="5486400" cy="4343400"/>
          </a:xfrm>
        </p:spPr>
        <p:txBody>
          <a:bodyPr/>
          <a:lstStyle>
            <a:lvl1pPr marL="342900" indent="-342900">
              <a:buFont typeface="+mj-lt"/>
              <a:buAutoNum type="arabicPeriod"/>
              <a:defRPr sz="1800"/>
            </a:lvl1pPr>
            <a:lvl2pPr marL="511969" indent="-172641">
              <a:buFont typeface="Arial"/>
              <a:buChar char="•"/>
              <a:defRPr sz="1500"/>
            </a:lvl2pPr>
            <a:lvl3pPr marL="690563" indent="-171450">
              <a:buFont typeface="Arial"/>
              <a:buChar char="•"/>
              <a:defRPr/>
            </a:lvl3pPr>
            <a:lvl4pPr marL="853679" indent="-171450">
              <a:defRPr/>
            </a:lvl4pPr>
            <a:lvl5pPr marL="1033463"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09600" y="457200"/>
            <a:ext cx="10972800" cy="685800"/>
          </a:xfrm>
        </p:spPr>
        <p:txBody>
          <a:bodyPr/>
          <a:lstStyle/>
          <a:p>
            <a:r>
              <a:rPr lang="en-US"/>
              <a:t>Click to edit Master title style</a:t>
            </a:r>
            <a:endParaRPr lang="en-US" dirty="0"/>
          </a:p>
        </p:txBody>
      </p:sp>
      <p:sp>
        <p:nvSpPr>
          <p:cNvPr id="10" name="Picture Placeholder 7"/>
          <p:cNvSpPr>
            <a:spLocks noGrp="1"/>
          </p:cNvSpPr>
          <p:nvPr>
            <p:ph type="pic" sz="quarter" idx="10"/>
          </p:nvPr>
        </p:nvSpPr>
        <p:spPr>
          <a:xfrm>
            <a:off x="6400800" y="1371600"/>
            <a:ext cx="5181600" cy="4343400"/>
          </a:xfrm>
        </p:spPr>
        <p:txBody>
          <a:bodyPr/>
          <a:lstStyle/>
          <a:p>
            <a:r>
              <a:rPr lang="en-US"/>
              <a:t>Click icon to add picture</a:t>
            </a:r>
          </a:p>
        </p:txBody>
      </p:sp>
      <p:sp>
        <p:nvSpPr>
          <p:cNvPr id="6" name="Date Placeholder 5"/>
          <p:cNvSpPr>
            <a:spLocks noGrp="1"/>
          </p:cNvSpPr>
          <p:nvPr>
            <p:ph type="dt" sz="half" idx="11"/>
          </p:nvPr>
        </p:nvSpPr>
        <p:spPr/>
        <p:txBody>
          <a:bodyPr/>
          <a:lstStyle/>
          <a:p>
            <a:fld id="{76058C19-0CB0-48FF-A8AB-FF125E9B4B3D}" type="datetime1">
              <a:rPr lang="nl-NL" smtClean="0">
                <a:solidFill>
                  <a:prstClr val="black">
                    <a:tint val="75000"/>
                  </a:prstClr>
                </a:solidFill>
              </a:rPr>
              <a:t>02-08-18</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183C4C-EBF1-1A4D-90EC-74EBA7EEE60F}"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10"/>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83659001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7315200" cy="4343400"/>
          </a:xfrm>
        </p:spPr>
        <p:txBody>
          <a:bodyPr/>
          <a:lstStyle>
            <a:lvl1pPr marL="0" algn="l">
              <a:buFontTx/>
              <a:buNone/>
              <a:defRPr sz="1800"/>
            </a:lvl1pPr>
            <a:lvl2pPr marL="0">
              <a:buFontTx/>
              <a:buNone/>
              <a:defRPr sz="15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09600" y="457200"/>
            <a:ext cx="10972800" cy="685800"/>
          </a:xfrm>
        </p:spPr>
        <p:txBody>
          <a:bodyPr/>
          <a:lstStyle/>
          <a:p>
            <a:r>
              <a:rPr lang="en-US"/>
              <a:t>Click to edit Master title style</a:t>
            </a:r>
            <a:endParaRPr lang="en-US" dirty="0"/>
          </a:p>
        </p:txBody>
      </p:sp>
      <p:sp>
        <p:nvSpPr>
          <p:cNvPr id="9" name="Picture Placeholder 9"/>
          <p:cNvSpPr>
            <a:spLocks noGrp="1"/>
          </p:cNvSpPr>
          <p:nvPr>
            <p:ph type="pic" sz="quarter" idx="10"/>
          </p:nvPr>
        </p:nvSpPr>
        <p:spPr>
          <a:xfrm>
            <a:off x="8229600" y="1371600"/>
            <a:ext cx="3352800" cy="2057400"/>
          </a:xfrm>
        </p:spPr>
        <p:txBody>
          <a:bodyPr/>
          <a:lstStyle/>
          <a:p>
            <a:r>
              <a:rPr lang="en-US"/>
              <a:t>Click icon to add picture</a:t>
            </a:r>
          </a:p>
        </p:txBody>
      </p:sp>
      <p:sp>
        <p:nvSpPr>
          <p:cNvPr id="10" name="Picture Placeholder 9"/>
          <p:cNvSpPr>
            <a:spLocks noGrp="1"/>
          </p:cNvSpPr>
          <p:nvPr>
            <p:ph type="pic" sz="quarter" idx="11"/>
          </p:nvPr>
        </p:nvSpPr>
        <p:spPr>
          <a:xfrm>
            <a:off x="8229600" y="3657600"/>
            <a:ext cx="3352800" cy="2057400"/>
          </a:xfrm>
        </p:spPr>
        <p:txBody>
          <a:bodyPr/>
          <a:lstStyle/>
          <a:p>
            <a:r>
              <a:rPr lang="en-US"/>
              <a:t>Click icon to add picture</a:t>
            </a:r>
          </a:p>
        </p:txBody>
      </p:sp>
      <p:sp>
        <p:nvSpPr>
          <p:cNvPr id="7" name="Date Placeholder 6"/>
          <p:cNvSpPr>
            <a:spLocks noGrp="1"/>
          </p:cNvSpPr>
          <p:nvPr>
            <p:ph type="dt" sz="half" idx="12"/>
          </p:nvPr>
        </p:nvSpPr>
        <p:spPr/>
        <p:txBody>
          <a:bodyPr/>
          <a:lstStyle/>
          <a:p>
            <a:fld id="{7CE88FD4-EDA2-4888-9672-B2333446E7EB}" type="datetime1">
              <a:rPr lang="nl-NL" smtClean="0">
                <a:solidFill>
                  <a:prstClr val="black">
                    <a:tint val="75000"/>
                  </a:prstClr>
                </a:solidFill>
              </a:rPr>
              <a:t>02-08-18</a:t>
            </a:fld>
            <a:endParaRPr lang="en-US">
              <a:solidFill>
                <a:prstClr val="black">
                  <a:tint val="75000"/>
                </a:prstClr>
              </a:solidFill>
            </a:endParaRPr>
          </a:p>
        </p:txBody>
      </p:sp>
      <p:sp>
        <p:nvSpPr>
          <p:cNvPr id="12" name="Slide Number Placeholder 11"/>
          <p:cNvSpPr>
            <a:spLocks noGrp="1"/>
          </p:cNvSpPr>
          <p:nvPr>
            <p:ph type="sldNum" sz="quarter" idx="13"/>
          </p:nvPr>
        </p:nvSpPr>
        <p:spPr/>
        <p:txBody>
          <a:bodyPr/>
          <a:lstStyle/>
          <a:p>
            <a:fld id="{43183C4C-EBF1-1A4D-90EC-74EBA7EEE60F}"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4"/>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1238600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72DAC86E-0FDF-4613-9B4F-5D6B88DC0633}" type="datetime1">
              <a:rPr lang="nl-NL" smtClean="0"/>
              <a:t>02-08-18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3B79605-4364-4E9F-9148-42E6E08D6C3C}" type="slidenum">
              <a:rPr lang="nl-NL" smtClean="0"/>
              <a:t>‹#›</a:t>
            </a:fld>
            <a:endParaRPr lang="nl-NL"/>
          </a:p>
        </p:txBody>
      </p:sp>
    </p:spTree>
    <p:extLst>
      <p:ext uri="{BB962C8B-B14F-4D97-AF65-F5344CB8AC3E}">
        <p14:creationId xmlns:p14="http://schemas.microsoft.com/office/powerpoint/2010/main" val="2006543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1371600"/>
            <a:ext cx="7315200" cy="4343400"/>
          </a:xfrm>
        </p:spPr>
        <p:txBody>
          <a:bodyPr/>
          <a:lstStyle>
            <a:lvl1pPr marL="342900" indent="-342900">
              <a:buFont typeface="+mj-lt"/>
              <a:buAutoNum type="arabicPeriod"/>
              <a:defRPr sz="1800"/>
            </a:lvl1pPr>
            <a:lvl2pPr marL="511969" indent="-172641">
              <a:buFont typeface="Arial"/>
              <a:buChar char="•"/>
              <a:defRPr sz="1500"/>
            </a:lvl2pPr>
            <a:lvl3pPr marL="690563" indent="-171450">
              <a:buFont typeface="Arial"/>
              <a:buChar char="•"/>
              <a:defRPr/>
            </a:lvl3pPr>
            <a:lvl4pPr marL="853679" indent="-171450">
              <a:defRPr/>
            </a:lvl4pPr>
            <a:lvl5pPr marL="1033463"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09600" y="457200"/>
            <a:ext cx="10972800" cy="685800"/>
          </a:xfrm>
        </p:spPr>
        <p:txBody>
          <a:bodyPr/>
          <a:lstStyle/>
          <a:p>
            <a:r>
              <a:rPr lang="en-US"/>
              <a:t>Click to edit Master title style</a:t>
            </a:r>
            <a:endParaRPr lang="en-US" dirty="0"/>
          </a:p>
        </p:txBody>
      </p:sp>
      <p:sp>
        <p:nvSpPr>
          <p:cNvPr id="9" name="Picture Placeholder 9"/>
          <p:cNvSpPr>
            <a:spLocks noGrp="1"/>
          </p:cNvSpPr>
          <p:nvPr>
            <p:ph type="pic" sz="quarter" idx="10"/>
          </p:nvPr>
        </p:nvSpPr>
        <p:spPr>
          <a:xfrm>
            <a:off x="8229600" y="1371600"/>
            <a:ext cx="3352800" cy="2057400"/>
          </a:xfrm>
        </p:spPr>
        <p:txBody>
          <a:bodyPr/>
          <a:lstStyle/>
          <a:p>
            <a:r>
              <a:rPr lang="en-US"/>
              <a:t>Click icon to add picture</a:t>
            </a:r>
          </a:p>
        </p:txBody>
      </p:sp>
      <p:sp>
        <p:nvSpPr>
          <p:cNvPr id="10" name="Picture Placeholder 9"/>
          <p:cNvSpPr>
            <a:spLocks noGrp="1"/>
          </p:cNvSpPr>
          <p:nvPr>
            <p:ph type="pic" sz="quarter" idx="11"/>
          </p:nvPr>
        </p:nvSpPr>
        <p:spPr>
          <a:xfrm>
            <a:off x="8229600" y="3657600"/>
            <a:ext cx="3352800" cy="2057400"/>
          </a:xfrm>
        </p:spPr>
        <p:txBody>
          <a:bodyPr/>
          <a:lstStyle/>
          <a:p>
            <a:r>
              <a:rPr lang="en-US"/>
              <a:t>Click icon to add picture</a:t>
            </a:r>
          </a:p>
        </p:txBody>
      </p:sp>
      <p:sp>
        <p:nvSpPr>
          <p:cNvPr id="7" name="Date Placeholder 6"/>
          <p:cNvSpPr>
            <a:spLocks noGrp="1"/>
          </p:cNvSpPr>
          <p:nvPr>
            <p:ph type="dt" sz="half" idx="12"/>
          </p:nvPr>
        </p:nvSpPr>
        <p:spPr/>
        <p:txBody>
          <a:bodyPr/>
          <a:lstStyle/>
          <a:p>
            <a:fld id="{7DFF5B17-4FA1-47F6-9600-3348C24B975D}" type="datetime1">
              <a:rPr lang="nl-NL" smtClean="0">
                <a:solidFill>
                  <a:prstClr val="black">
                    <a:tint val="75000"/>
                  </a:prstClr>
                </a:solidFill>
              </a:rPr>
              <a:t>02-08-18</a:t>
            </a:fld>
            <a:endParaRPr lang="en-US">
              <a:solidFill>
                <a:prstClr val="black">
                  <a:tint val="75000"/>
                </a:prstClr>
              </a:solidFill>
            </a:endParaRPr>
          </a:p>
        </p:txBody>
      </p:sp>
      <p:sp>
        <p:nvSpPr>
          <p:cNvPr id="12" name="Slide Number Placeholder 11"/>
          <p:cNvSpPr>
            <a:spLocks noGrp="1"/>
          </p:cNvSpPr>
          <p:nvPr>
            <p:ph type="sldNum" sz="quarter" idx="13"/>
          </p:nvPr>
        </p:nvSpPr>
        <p:spPr/>
        <p:txBody>
          <a:bodyPr/>
          <a:lstStyle/>
          <a:p>
            <a:fld id="{43183C4C-EBF1-1A4D-90EC-74EBA7EEE60F}"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4"/>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4197072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371600"/>
            <a:ext cx="5340096" cy="4343400"/>
          </a:xfrm>
        </p:spPr>
        <p:txBody>
          <a:bodyPr/>
          <a:lstStyle>
            <a:lvl1pPr marL="171450" indent="-171450">
              <a:buFont typeface="Arial"/>
              <a:buChar char="•"/>
              <a:defRPr sz="1800"/>
            </a:lvl1pPr>
            <a:lvl2pPr marL="342900" indent="-171450">
              <a:buFont typeface="Arial"/>
              <a:buChar char="•"/>
              <a:defRPr sz="1500"/>
            </a:lvl2pPr>
            <a:lvl3pPr marL="514350" indent="-171450">
              <a:buFont typeface="Arial"/>
              <a:buChar char="•"/>
              <a:defRPr/>
            </a:lvl3pPr>
            <a:lvl4pPr marL="685800" indent="-171450">
              <a:buFont typeface="Arial"/>
              <a:buChar char="•"/>
              <a:defRPr/>
            </a:lvl4pPr>
            <a:lvl5pPr marL="857250" indent="-17145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254496" y="1371600"/>
            <a:ext cx="5340096" cy="4343400"/>
          </a:xfrm>
        </p:spPr>
        <p:txBody>
          <a:bodyPr/>
          <a:lstStyle>
            <a:lvl1pPr marL="171450" indent="-171450">
              <a:buFont typeface="Arial"/>
              <a:buChar char="•"/>
              <a:defRPr sz="1800"/>
            </a:lvl1pPr>
            <a:lvl2pPr marL="342900" indent="-171450">
              <a:buFont typeface="Arial"/>
              <a:buChar char="•"/>
              <a:defRPr sz="1500"/>
            </a:lvl2pPr>
            <a:lvl3pPr marL="514350" indent="-171450">
              <a:buFont typeface="Arial"/>
              <a:buChar char="•"/>
              <a:defRPr/>
            </a:lvl3pPr>
            <a:lvl4pPr marL="685800" indent="-171450">
              <a:buFont typeface="Arial"/>
              <a:buChar char="•"/>
              <a:defRPr/>
            </a:lvl4pPr>
            <a:lvl5pPr marL="857250" indent="-17145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609600" y="457200"/>
            <a:ext cx="10972800" cy="685800"/>
          </a:xfrm>
        </p:spPr>
        <p:txBody>
          <a:bodyPr/>
          <a:lstStyle/>
          <a:p>
            <a:r>
              <a:rPr lang="en-US"/>
              <a:t>Click to edit Master title style</a:t>
            </a:r>
            <a:endParaRPr lang="en-US" dirty="0"/>
          </a:p>
        </p:txBody>
      </p:sp>
      <p:sp>
        <p:nvSpPr>
          <p:cNvPr id="7" name="Date Placeholder 6"/>
          <p:cNvSpPr>
            <a:spLocks noGrp="1"/>
          </p:cNvSpPr>
          <p:nvPr>
            <p:ph type="dt" sz="half" idx="11"/>
          </p:nvPr>
        </p:nvSpPr>
        <p:spPr/>
        <p:txBody>
          <a:bodyPr/>
          <a:lstStyle/>
          <a:p>
            <a:fld id="{04025EB8-12A1-4E4B-B456-4237B295FAA4}" type="datetime1">
              <a:rPr lang="nl-NL" smtClean="0">
                <a:solidFill>
                  <a:prstClr val="black">
                    <a:tint val="75000"/>
                  </a:prstClr>
                </a:solidFill>
              </a:rPr>
              <a:t>02-08-18</a:t>
            </a:fld>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fld id="{43183C4C-EBF1-1A4D-90EC-74EBA7EEE60F}"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8"/>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7978409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5340096" cy="4343400"/>
          </a:xfrm>
        </p:spPr>
        <p:txBody>
          <a:bodyPr/>
          <a:lstStyle>
            <a:lvl1pPr marL="0" algn="l">
              <a:buFontTx/>
              <a:buNone/>
              <a:defRPr sz="1800"/>
            </a:lvl1pPr>
            <a:lvl2pPr marL="0">
              <a:buFontTx/>
              <a:buNone/>
              <a:defRPr sz="15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6254496" y="1371600"/>
            <a:ext cx="5340096" cy="4343400"/>
          </a:xfrm>
        </p:spPr>
        <p:txBody>
          <a:bodyPr/>
          <a:lstStyle>
            <a:lvl1pPr marL="0" algn="l">
              <a:buFontTx/>
              <a:buNone/>
              <a:defRPr sz="1800"/>
            </a:lvl1pPr>
            <a:lvl2pPr marL="0">
              <a:buFontTx/>
              <a:buNone/>
              <a:defRPr sz="15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09600" y="457200"/>
            <a:ext cx="10972800" cy="685800"/>
          </a:xfrm>
        </p:spPr>
        <p:txBody>
          <a:bodyPr/>
          <a:lstStyle/>
          <a:p>
            <a:r>
              <a:rPr lang="en-US"/>
              <a:t>Click to edit Master title style</a:t>
            </a:r>
            <a:endParaRPr lang="en-US" dirty="0"/>
          </a:p>
        </p:txBody>
      </p:sp>
      <p:sp>
        <p:nvSpPr>
          <p:cNvPr id="6" name="Date Placeholder 5"/>
          <p:cNvSpPr>
            <a:spLocks noGrp="1"/>
          </p:cNvSpPr>
          <p:nvPr>
            <p:ph type="dt" sz="half" idx="11"/>
          </p:nvPr>
        </p:nvSpPr>
        <p:spPr/>
        <p:txBody>
          <a:bodyPr/>
          <a:lstStyle/>
          <a:p>
            <a:fld id="{E6B8421E-D2C9-4EBA-B405-168D9B11027B}" type="datetime1">
              <a:rPr lang="nl-NL" smtClean="0">
                <a:solidFill>
                  <a:prstClr val="black">
                    <a:tint val="75000"/>
                  </a:prstClr>
                </a:solidFill>
              </a:rPr>
              <a:t>02-08-18</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183C4C-EBF1-1A4D-90EC-74EBA7EEE60F}"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91688333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1371600"/>
            <a:ext cx="5340096" cy="4343400"/>
          </a:xfrm>
        </p:spPr>
        <p:txBody>
          <a:bodyPr/>
          <a:lstStyle>
            <a:lvl1pPr marL="342900" indent="-342900">
              <a:buFont typeface="+mj-lt"/>
              <a:buAutoNum type="arabicPeriod"/>
              <a:defRPr sz="1800"/>
            </a:lvl1pPr>
            <a:lvl2pPr marL="511969" indent="-172641">
              <a:buFont typeface="Arial"/>
              <a:buChar char="•"/>
              <a:defRPr sz="1500"/>
            </a:lvl2pPr>
            <a:lvl3pPr marL="690563" indent="-171450">
              <a:buFont typeface="Arial"/>
              <a:buChar char="•"/>
              <a:defRPr/>
            </a:lvl3pPr>
            <a:lvl4pPr marL="853679" indent="-171450">
              <a:defRPr/>
            </a:lvl4pPr>
            <a:lvl5pPr marL="1033463"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6254496" y="1371600"/>
            <a:ext cx="5340096" cy="4343400"/>
          </a:xfrm>
        </p:spPr>
        <p:txBody>
          <a:bodyPr/>
          <a:lstStyle>
            <a:lvl1pPr marL="342900" indent="-342900">
              <a:buFont typeface="+mj-lt"/>
              <a:buAutoNum type="arabicPeriod"/>
              <a:defRPr sz="1800"/>
            </a:lvl1pPr>
            <a:lvl2pPr marL="511969" indent="-172641">
              <a:buFont typeface="Arial"/>
              <a:buChar char="•"/>
              <a:defRPr sz="1500"/>
            </a:lvl2pPr>
            <a:lvl3pPr marL="690563" indent="-171450">
              <a:buFont typeface="Arial"/>
              <a:buChar char="•"/>
              <a:defRPr/>
            </a:lvl3pPr>
            <a:lvl4pPr marL="853679" indent="-171450">
              <a:defRPr/>
            </a:lvl4pPr>
            <a:lvl5pPr marL="1033463"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09600" y="457200"/>
            <a:ext cx="10972800" cy="685800"/>
          </a:xfrm>
        </p:spPr>
        <p:txBody>
          <a:bodyPr/>
          <a:lstStyle/>
          <a:p>
            <a:r>
              <a:rPr lang="en-US"/>
              <a:t>Click to edit Master title style</a:t>
            </a:r>
            <a:endParaRPr lang="en-US" dirty="0"/>
          </a:p>
        </p:txBody>
      </p:sp>
      <p:sp>
        <p:nvSpPr>
          <p:cNvPr id="9" name="Date Placeholder 8"/>
          <p:cNvSpPr>
            <a:spLocks noGrp="1"/>
          </p:cNvSpPr>
          <p:nvPr>
            <p:ph type="dt" sz="half" idx="11"/>
          </p:nvPr>
        </p:nvSpPr>
        <p:spPr/>
        <p:txBody>
          <a:bodyPr/>
          <a:lstStyle/>
          <a:p>
            <a:fld id="{851EE4CB-7A48-4732-A348-AC7D54C51E7E}" type="datetime1">
              <a:rPr lang="nl-NL" smtClean="0">
                <a:solidFill>
                  <a:prstClr val="black">
                    <a:tint val="75000"/>
                  </a:prstClr>
                </a:solidFill>
              </a:rPr>
              <a:t>02-08-18</a:t>
            </a:fld>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fld id="{43183C4C-EBF1-1A4D-90EC-74EBA7EEE60F}"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10"/>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76035522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Layout No Ta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Date Placeholder 3"/>
          <p:cNvSpPr>
            <a:spLocks noGrp="1"/>
          </p:cNvSpPr>
          <p:nvPr>
            <p:ph type="dt" sz="half" idx="11"/>
          </p:nvPr>
        </p:nvSpPr>
        <p:spPr/>
        <p:txBody>
          <a:bodyPr/>
          <a:lstStyle/>
          <a:p>
            <a:fld id="{CCBA3AD4-EE0A-4267-A73E-CFE925DEC2EE}" type="datetime1">
              <a:rPr lang="nl-NL" smtClean="0">
                <a:solidFill>
                  <a:prstClr val="black">
                    <a:tint val="75000"/>
                  </a:prstClr>
                </a:solidFill>
              </a:rPr>
              <a:t>02-08-18</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3183C4C-EBF1-1A4D-90EC-74EBA7EEE6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6512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371600"/>
            <a:ext cx="54864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p:nvPr>
        </p:nvSpPr>
        <p:spPr>
          <a:xfrm>
            <a:off x="6400800" y="1371600"/>
            <a:ext cx="5181600" cy="4343400"/>
          </a:xfrm>
        </p:spPr>
        <p:txBody>
          <a:bodyPr/>
          <a:lstStyle/>
          <a:p>
            <a:r>
              <a:rPr lang="en-US"/>
              <a:t>Click icon to add picture</a:t>
            </a:r>
          </a:p>
        </p:txBody>
      </p:sp>
      <p:sp>
        <p:nvSpPr>
          <p:cNvPr id="7" name="Title 1"/>
          <p:cNvSpPr>
            <a:spLocks noGrp="1"/>
          </p:cNvSpPr>
          <p:nvPr>
            <p:ph type="title"/>
          </p:nvPr>
        </p:nvSpPr>
        <p:spPr>
          <a:xfrm>
            <a:off x="609600" y="457200"/>
            <a:ext cx="10972800" cy="685800"/>
          </a:xfrm>
        </p:spPr>
        <p:txBody>
          <a:bodyPr/>
          <a:lstStyle/>
          <a:p>
            <a:r>
              <a:rPr lang="en-US"/>
              <a:t>Click to edit Master title style</a:t>
            </a:r>
            <a:endParaRPr lang="en-US" dirty="0"/>
          </a:p>
        </p:txBody>
      </p:sp>
      <p:sp>
        <p:nvSpPr>
          <p:cNvPr id="10" name="Date Placeholder 9"/>
          <p:cNvSpPr>
            <a:spLocks noGrp="1"/>
          </p:cNvSpPr>
          <p:nvPr>
            <p:ph type="dt" sz="half" idx="11"/>
          </p:nvPr>
        </p:nvSpPr>
        <p:spPr/>
        <p:txBody>
          <a:bodyPr/>
          <a:lstStyle/>
          <a:p>
            <a:fld id="{A70126DB-61BA-454B-80F8-56188FB7BC33}" type="datetime1">
              <a:rPr lang="nl-NL" smtClean="0"/>
              <a:t>02-08-18</a:t>
            </a:fld>
            <a:endParaRPr lang="en-US"/>
          </a:p>
        </p:txBody>
      </p:sp>
      <p:sp>
        <p:nvSpPr>
          <p:cNvPr id="11" name="Slide Number Placeholder 10"/>
          <p:cNvSpPr>
            <a:spLocks noGrp="1"/>
          </p:cNvSpPr>
          <p:nvPr>
            <p:ph type="sldNum" sz="quarter" idx="12"/>
          </p:nvPr>
        </p:nvSpPr>
        <p:spPr/>
        <p:txBody>
          <a:bodyPr/>
          <a:lstStyle/>
          <a:p>
            <a:fld id="{43183C4C-EBF1-1A4D-90EC-74EBA7EEE60F}" type="slidenum">
              <a:rPr lang="en-US" smtClean="0"/>
              <a:pPr/>
              <a:t>‹#›</a:t>
            </a:fld>
            <a:endParaRPr lang="en-US" dirty="0"/>
          </a:p>
        </p:txBody>
      </p:sp>
      <p:sp>
        <p:nvSpPr>
          <p:cNvPr id="12" name="Footer Placeholder 1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09519821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85800"/>
          </a:xfrm>
        </p:spPr>
        <p:txBody>
          <a:bodyPr anchor="t"/>
          <a:lstStyle/>
          <a:p>
            <a:r>
              <a:rPr lang="en-US"/>
              <a:t>Click to edit Master title style</a:t>
            </a:r>
            <a:endParaRPr lang="en-US" dirty="0"/>
          </a:p>
        </p:txBody>
      </p:sp>
      <p:sp>
        <p:nvSpPr>
          <p:cNvPr id="5" name="Date Placeholder 4"/>
          <p:cNvSpPr>
            <a:spLocks noGrp="1"/>
          </p:cNvSpPr>
          <p:nvPr>
            <p:ph type="dt" sz="half" idx="11"/>
          </p:nvPr>
        </p:nvSpPr>
        <p:spPr/>
        <p:txBody>
          <a:bodyPr/>
          <a:lstStyle/>
          <a:p>
            <a:fld id="{3C375D06-55CF-4E02-9A17-7C25D9493C8C}" type="datetime1">
              <a:rPr lang="nl-NL" smtClean="0"/>
              <a:t>02-08-18</a:t>
            </a:fld>
            <a:endParaRPr lang="en-US"/>
          </a:p>
        </p:txBody>
      </p:sp>
      <p:sp>
        <p:nvSpPr>
          <p:cNvPr id="6" name="Slide Number Placeholder 5"/>
          <p:cNvSpPr>
            <a:spLocks noGrp="1"/>
          </p:cNvSpPr>
          <p:nvPr>
            <p:ph type="sldNum" sz="quarter" idx="12"/>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3"/>
          </p:nvPr>
        </p:nvSpPr>
        <p:spPr/>
        <p:txBody>
          <a:bodyPr/>
          <a:lstStyle/>
          <a:p>
            <a:endParaRPr lang="en-US" dirty="0"/>
          </a:p>
        </p:txBody>
      </p:sp>
      <p:sp>
        <p:nvSpPr>
          <p:cNvPr id="9" name="Picture Placeholder 6"/>
          <p:cNvSpPr>
            <a:spLocks noGrp="1"/>
          </p:cNvSpPr>
          <p:nvPr>
            <p:ph type="pic" sz="quarter" idx="10"/>
          </p:nvPr>
        </p:nvSpPr>
        <p:spPr>
          <a:xfrm>
            <a:off x="609600" y="1371599"/>
            <a:ext cx="10972800" cy="4343400"/>
          </a:xfrm>
        </p:spPr>
        <p:txBody>
          <a:bodyPr>
            <a:normAutofit/>
          </a:bodyPr>
          <a:lstStyle>
            <a:lvl1pPr>
              <a:buNone/>
              <a:defRPr/>
            </a:lvl1pPr>
          </a:lstStyle>
          <a:p>
            <a:pPr lvl="0"/>
            <a:r>
              <a:rPr lang="en-US" noProof="0"/>
              <a:t>Click icon to add picture</a:t>
            </a:r>
          </a:p>
        </p:txBody>
      </p:sp>
    </p:spTree>
    <p:extLst>
      <p:ext uri="{BB962C8B-B14F-4D97-AF65-F5344CB8AC3E}">
        <p14:creationId xmlns:p14="http://schemas.microsoft.com/office/powerpoint/2010/main" val="79643830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85800"/>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671C644B-F287-40A9-BBC4-D41EDA6FAB54}" type="datetime1">
              <a:rPr lang="nl-NL" smtClean="0"/>
              <a:t>02-08-18</a:t>
            </a:fld>
            <a:endParaRPr lang="en-US"/>
          </a:p>
        </p:txBody>
      </p:sp>
      <p:sp>
        <p:nvSpPr>
          <p:cNvPr id="6" name="Slide Number Placeholder 5"/>
          <p:cNvSpPr>
            <a:spLocks noGrp="1"/>
          </p:cNvSpPr>
          <p:nvPr>
            <p:ph type="sldNum" sz="quarter" idx="11"/>
          </p:nvPr>
        </p:nvSpPr>
        <p:spPr/>
        <p:txBody>
          <a:bodyPr/>
          <a:lstStyle/>
          <a:p>
            <a:fld id="{43183C4C-EBF1-1A4D-90EC-74EBA7EEE60F}"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74658676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609600" y="457200"/>
            <a:ext cx="10972800" cy="685800"/>
          </a:xfrm>
        </p:spPr>
        <p:txBody>
          <a:bodyPr/>
          <a:lstStyle/>
          <a:p>
            <a:r>
              <a:rPr lang="en-US"/>
              <a:t>Click to edit Master title style</a:t>
            </a:r>
            <a:endParaRPr lang="en-US" dirty="0"/>
          </a:p>
        </p:txBody>
      </p:sp>
      <p:sp>
        <p:nvSpPr>
          <p:cNvPr id="12" name="Picture Placeholder 7"/>
          <p:cNvSpPr>
            <a:spLocks noGrp="1"/>
          </p:cNvSpPr>
          <p:nvPr>
            <p:ph type="pic" sz="quarter" idx="10"/>
          </p:nvPr>
        </p:nvSpPr>
        <p:spPr>
          <a:xfrm>
            <a:off x="6400800" y="1371600"/>
            <a:ext cx="5181600" cy="4343400"/>
          </a:xfrm>
        </p:spPr>
        <p:txBody>
          <a:bodyPr/>
          <a:lstStyle/>
          <a:p>
            <a:r>
              <a:rPr lang="en-US"/>
              <a:t>Click icon to add picture</a:t>
            </a:r>
          </a:p>
        </p:txBody>
      </p:sp>
      <p:sp>
        <p:nvSpPr>
          <p:cNvPr id="6" name="Date Placeholder 5"/>
          <p:cNvSpPr>
            <a:spLocks noGrp="1"/>
          </p:cNvSpPr>
          <p:nvPr>
            <p:ph type="dt" sz="half" idx="11"/>
          </p:nvPr>
        </p:nvSpPr>
        <p:spPr/>
        <p:txBody>
          <a:bodyPr/>
          <a:lstStyle/>
          <a:p>
            <a:fld id="{BA48D324-D232-4953-AC4A-7E8B207A7F6B}" type="datetime1">
              <a:rPr lang="nl-NL" smtClean="0"/>
              <a:t>02-08-18</a:t>
            </a:fld>
            <a:endParaRPr lang="en-US"/>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95366212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09600" y="457200"/>
            <a:ext cx="10972800" cy="685800"/>
          </a:xfrm>
        </p:spPr>
        <p:txBody>
          <a:bodyPr/>
          <a:lstStyle/>
          <a:p>
            <a:r>
              <a:rPr lang="en-US"/>
              <a:t>Click to edit Master title style</a:t>
            </a:r>
            <a:endParaRPr lang="en-US" dirty="0"/>
          </a:p>
        </p:txBody>
      </p:sp>
      <p:sp>
        <p:nvSpPr>
          <p:cNvPr id="10" name="Picture Placeholder 7"/>
          <p:cNvSpPr>
            <a:spLocks noGrp="1"/>
          </p:cNvSpPr>
          <p:nvPr>
            <p:ph type="pic" sz="quarter" idx="10"/>
          </p:nvPr>
        </p:nvSpPr>
        <p:spPr>
          <a:xfrm>
            <a:off x="6400800" y="1371600"/>
            <a:ext cx="5181600" cy="4343400"/>
          </a:xfrm>
        </p:spPr>
        <p:txBody>
          <a:bodyPr/>
          <a:lstStyle/>
          <a:p>
            <a:r>
              <a:rPr lang="en-US"/>
              <a:t>Click icon to add picture</a:t>
            </a:r>
          </a:p>
        </p:txBody>
      </p:sp>
      <p:sp>
        <p:nvSpPr>
          <p:cNvPr id="6" name="Date Placeholder 5"/>
          <p:cNvSpPr>
            <a:spLocks noGrp="1"/>
          </p:cNvSpPr>
          <p:nvPr>
            <p:ph type="dt" sz="half" idx="11"/>
          </p:nvPr>
        </p:nvSpPr>
        <p:spPr/>
        <p:txBody>
          <a:bodyPr/>
          <a:lstStyle/>
          <a:p>
            <a:fld id="{DDEE5356-8EFE-46E4-8263-63ADA991411D}" type="datetime1">
              <a:rPr lang="nl-NL" smtClean="0"/>
              <a:t>02-08-18</a:t>
            </a:fld>
            <a:endParaRPr lang="en-US"/>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7696167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BAC41F-BD86-42FD-8D9C-4D0720A9E092}" type="datetime1">
              <a:rPr lang="nl-NL" smtClean="0"/>
              <a:t>02-08-18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3B79605-4364-4E9F-9148-42E6E08D6C3C}" type="slidenum">
              <a:rPr lang="nl-NL" smtClean="0"/>
              <a:t>‹#›</a:t>
            </a:fld>
            <a:endParaRPr lang="nl-NL"/>
          </a:p>
        </p:txBody>
      </p:sp>
    </p:spTree>
    <p:extLst>
      <p:ext uri="{BB962C8B-B14F-4D97-AF65-F5344CB8AC3E}">
        <p14:creationId xmlns:p14="http://schemas.microsoft.com/office/powerpoint/2010/main" val="33863706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73152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09600" y="457200"/>
            <a:ext cx="10972800" cy="685800"/>
          </a:xfrm>
        </p:spPr>
        <p:txBody>
          <a:bodyPr/>
          <a:lstStyle/>
          <a:p>
            <a:r>
              <a:rPr lang="en-US"/>
              <a:t>Click to edit Master title style</a:t>
            </a:r>
            <a:endParaRPr lang="en-US" dirty="0"/>
          </a:p>
        </p:txBody>
      </p:sp>
      <p:sp>
        <p:nvSpPr>
          <p:cNvPr id="9" name="Picture Placeholder 9"/>
          <p:cNvSpPr>
            <a:spLocks noGrp="1"/>
          </p:cNvSpPr>
          <p:nvPr>
            <p:ph type="pic" sz="quarter" idx="10"/>
          </p:nvPr>
        </p:nvSpPr>
        <p:spPr>
          <a:xfrm>
            <a:off x="8229600" y="1371600"/>
            <a:ext cx="3352800" cy="2057400"/>
          </a:xfrm>
        </p:spPr>
        <p:txBody>
          <a:bodyPr/>
          <a:lstStyle/>
          <a:p>
            <a:r>
              <a:rPr lang="en-US"/>
              <a:t>Click icon to add picture</a:t>
            </a:r>
          </a:p>
        </p:txBody>
      </p:sp>
      <p:sp>
        <p:nvSpPr>
          <p:cNvPr id="10" name="Picture Placeholder 9"/>
          <p:cNvSpPr>
            <a:spLocks noGrp="1"/>
          </p:cNvSpPr>
          <p:nvPr>
            <p:ph type="pic" sz="quarter" idx="11"/>
          </p:nvPr>
        </p:nvSpPr>
        <p:spPr>
          <a:xfrm>
            <a:off x="8229600" y="3657600"/>
            <a:ext cx="3352800" cy="2057400"/>
          </a:xfrm>
        </p:spPr>
        <p:txBody>
          <a:bodyPr/>
          <a:lstStyle/>
          <a:p>
            <a:r>
              <a:rPr lang="en-US"/>
              <a:t>Click icon to add picture</a:t>
            </a:r>
          </a:p>
        </p:txBody>
      </p:sp>
      <p:sp>
        <p:nvSpPr>
          <p:cNvPr id="7" name="Date Placeholder 6"/>
          <p:cNvSpPr>
            <a:spLocks noGrp="1"/>
          </p:cNvSpPr>
          <p:nvPr>
            <p:ph type="dt" sz="half" idx="12"/>
          </p:nvPr>
        </p:nvSpPr>
        <p:spPr/>
        <p:txBody>
          <a:bodyPr/>
          <a:lstStyle/>
          <a:p>
            <a:fld id="{631B1FE3-DF8B-44DE-AD7B-34F44BAC6FB9}" type="datetime1">
              <a:rPr lang="nl-NL" smtClean="0"/>
              <a:t>02-08-18</a:t>
            </a:fld>
            <a:endParaRPr lang="en-US"/>
          </a:p>
        </p:txBody>
      </p:sp>
      <p:sp>
        <p:nvSpPr>
          <p:cNvPr id="12" name="Slide Number Placeholder 11"/>
          <p:cNvSpPr>
            <a:spLocks noGrp="1"/>
          </p:cNvSpPr>
          <p:nvPr>
            <p:ph type="sldNum" sz="quarter" idx="13"/>
          </p:nvPr>
        </p:nvSpPr>
        <p:spPr/>
        <p:txBody>
          <a:bodyPr/>
          <a:lstStyle/>
          <a:p>
            <a:fld id="{43183C4C-EBF1-1A4D-90EC-74EBA7EEE60F}" type="slidenum">
              <a:rPr lang="en-US" smtClean="0"/>
              <a:pPr/>
              <a:t>‹#›</a:t>
            </a:fld>
            <a:endParaRPr lang="en-US" dirty="0"/>
          </a:p>
        </p:txBody>
      </p:sp>
      <p:sp>
        <p:nvSpPr>
          <p:cNvPr id="13" name="Footer Placeholder 12"/>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18804094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1371600"/>
            <a:ext cx="73152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09600" y="457200"/>
            <a:ext cx="10972800" cy="685800"/>
          </a:xfrm>
        </p:spPr>
        <p:txBody>
          <a:bodyPr/>
          <a:lstStyle/>
          <a:p>
            <a:r>
              <a:rPr lang="en-US"/>
              <a:t>Click to edit Master title style</a:t>
            </a:r>
            <a:endParaRPr lang="en-US" dirty="0"/>
          </a:p>
        </p:txBody>
      </p:sp>
      <p:sp>
        <p:nvSpPr>
          <p:cNvPr id="9" name="Picture Placeholder 9"/>
          <p:cNvSpPr>
            <a:spLocks noGrp="1"/>
          </p:cNvSpPr>
          <p:nvPr>
            <p:ph type="pic" sz="quarter" idx="10"/>
          </p:nvPr>
        </p:nvSpPr>
        <p:spPr>
          <a:xfrm>
            <a:off x="8229600" y="1371600"/>
            <a:ext cx="3352800" cy="2057400"/>
          </a:xfrm>
        </p:spPr>
        <p:txBody>
          <a:bodyPr/>
          <a:lstStyle/>
          <a:p>
            <a:r>
              <a:rPr lang="en-US"/>
              <a:t>Click icon to add picture</a:t>
            </a:r>
          </a:p>
        </p:txBody>
      </p:sp>
      <p:sp>
        <p:nvSpPr>
          <p:cNvPr id="10" name="Picture Placeholder 9"/>
          <p:cNvSpPr>
            <a:spLocks noGrp="1"/>
          </p:cNvSpPr>
          <p:nvPr>
            <p:ph type="pic" sz="quarter" idx="11"/>
          </p:nvPr>
        </p:nvSpPr>
        <p:spPr>
          <a:xfrm>
            <a:off x="8229600" y="3657600"/>
            <a:ext cx="3352800" cy="2057400"/>
          </a:xfrm>
        </p:spPr>
        <p:txBody>
          <a:bodyPr/>
          <a:lstStyle/>
          <a:p>
            <a:r>
              <a:rPr lang="en-US"/>
              <a:t>Click icon to add picture</a:t>
            </a:r>
          </a:p>
        </p:txBody>
      </p:sp>
      <p:sp>
        <p:nvSpPr>
          <p:cNvPr id="7" name="Date Placeholder 6"/>
          <p:cNvSpPr>
            <a:spLocks noGrp="1"/>
          </p:cNvSpPr>
          <p:nvPr>
            <p:ph type="dt" sz="half" idx="12"/>
          </p:nvPr>
        </p:nvSpPr>
        <p:spPr/>
        <p:txBody>
          <a:bodyPr/>
          <a:lstStyle/>
          <a:p>
            <a:fld id="{2605A1ED-7DCE-4788-B283-C4CD11CAEF29}" type="datetime1">
              <a:rPr lang="nl-NL" smtClean="0"/>
              <a:t>02-08-18</a:t>
            </a:fld>
            <a:endParaRPr lang="en-US"/>
          </a:p>
        </p:txBody>
      </p:sp>
      <p:sp>
        <p:nvSpPr>
          <p:cNvPr id="12" name="Slide Number Placeholder 11"/>
          <p:cNvSpPr>
            <a:spLocks noGrp="1"/>
          </p:cNvSpPr>
          <p:nvPr>
            <p:ph type="sldNum" sz="quarter" idx="13"/>
          </p:nvPr>
        </p:nvSpPr>
        <p:spPr/>
        <p:txBody>
          <a:bodyPr/>
          <a:lstStyle/>
          <a:p>
            <a:fld id="{43183C4C-EBF1-1A4D-90EC-74EBA7EEE60F}" type="slidenum">
              <a:rPr lang="en-US" smtClean="0"/>
              <a:pPr/>
              <a:t>‹#›</a:t>
            </a:fld>
            <a:endParaRPr lang="en-US" dirty="0"/>
          </a:p>
        </p:txBody>
      </p:sp>
      <p:sp>
        <p:nvSpPr>
          <p:cNvPr id="13" name="Footer Placeholder 12"/>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8093895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371600"/>
            <a:ext cx="5340096"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254496" y="1371600"/>
            <a:ext cx="5340096"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609600" y="457200"/>
            <a:ext cx="10972800" cy="685800"/>
          </a:xfrm>
        </p:spPr>
        <p:txBody>
          <a:bodyPr/>
          <a:lstStyle/>
          <a:p>
            <a:r>
              <a:rPr lang="en-US"/>
              <a:t>Click to edit Master title style</a:t>
            </a:r>
            <a:endParaRPr lang="en-US" dirty="0"/>
          </a:p>
        </p:txBody>
      </p:sp>
      <p:sp>
        <p:nvSpPr>
          <p:cNvPr id="7" name="Date Placeholder 6"/>
          <p:cNvSpPr>
            <a:spLocks noGrp="1"/>
          </p:cNvSpPr>
          <p:nvPr>
            <p:ph type="dt" sz="half" idx="11"/>
          </p:nvPr>
        </p:nvSpPr>
        <p:spPr/>
        <p:txBody>
          <a:bodyPr/>
          <a:lstStyle/>
          <a:p>
            <a:fld id="{DD0058CF-A1C0-44D2-81C8-E32BC10B1CD0}" type="datetime1">
              <a:rPr lang="nl-NL" smtClean="0"/>
              <a:t>02-08-18</a:t>
            </a:fld>
            <a:endParaRPr lang="en-US"/>
          </a:p>
        </p:txBody>
      </p:sp>
      <p:sp>
        <p:nvSpPr>
          <p:cNvPr id="8" name="Slide Number Placeholder 7"/>
          <p:cNvSpPr>
            <a:spLocks noGrp="1"/>
          </p:cNvSpPr>
          <p:nvPr>
            <p:ph type="sldNum" sz="quarter" idx="12"/>
          </p:nvPr>
        </p:nvSpPr>
        <p:spPr/>
        <p:txBody>
          <a:bodyPr/>
          <a:lstStyle/>
          <a:p>
            <a:fld id="{43183C4C-EBF1-1A4D-90EC-74EBA7EEE60F}" type="slidenum">
              <a:rPr lang="en-US" smtClean="0"/>
              <a:pPr/>
              <a:t>‹#›</a:t>
            </a:fld>
            <a:endParaRPr lang="en-US" dirty="0"/>
          </a:p>
        </p:txBody>
      </p:sp>
      <p:sp>
        <p:nvSpPr>
          <p:cNvPr id="9" name="Footer Placeholder 8"/>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837601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1371600"/>
            <a:ext cx="5340096"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6254496" y="1371600"/>
            <a:ext cx="5340096"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09600" y="457200"/>
            <a:ext cx="10972800" cy="685800"/>
          </a:xfrm>
        </p:spPr>
        <p:txBody>
          <a:bodyPr/>
          <a:lstStyle/>
          <a:p>
            <a:r>
              <a:rPr lang="en-US"/>
              <a:t>Click to edit Master title style</a:t>
            </a:r>
            <a:endParaRPr lang="en-US" dirty="0"/>
          </a:p>
        </p:txBody>
      </p:sp>
      <p:sp>
        <p:nvSpPr>
          <p:cNvPr id="9" name="Date Placeholder 8"/>
          <p:cNvSpPr>
            <a:spLocks noGrp="1"/>
          </p:cNvSpPr>
          <p:nvPr>
            <p:ph type="dt" sz="half" idx="11"/>
          </p:nvPr>
        </p:nvSpPr>
        <p:spPr/>
        <p:txBody>
          <a:bodyPr/>
          <a:lstStyle/>
          <a:p>
            <a:fld id="{54E2C5D1-5BE1-4799-8448-23913A714DC6}" type="datetime1">
              <a:rPr lang="nl-NL" smtClean="0"/>
              <a:t>02-08-18</a:t>
            </a:fld>
            <a:endParaRPr lang="en-US"/>
          </a:p>
        </p:txBody>
      </p:sp>
      <p:sp>
        <p:nvSpPr>
          <p:cNvPr id="10" name="Slide Number Placeholder 9"/>
          <p:cNvSpPr>
            <a:spLocks noGrp="1"/>
          </p:cNvSpPr>
          <p:nvPr>
            <p:ph type="sldNum" sz="quarter" idx="12"/>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9044224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Layout No Ta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98D679B9-88F7-4BD5-88F6-F7264AB93E8E}" type="datetime1">
              <a:rPr lang="nl-NL" smtClean="0"/>
              <a:t>02-08-18</a:t>
            </a:fld>
            <a:endParaRPr lang="en-US" dirty="0"/>
          </a:p>
        </p:txBody>
      </p:sp>
      <p:sp>
        <p:nvSpPr>
          <p:cNvPr id="5" name="Slide Number Placeholder 4"/>
          <p:cNvSpPr>
            <a:spLocks noGrp="1"/>
          </p:cNvSpPr>
          <p:nvPr>
            <p:ph type="sldNum" sz="quarter" idx="12"/>
          </p:nvPr>
        </p:nvSpPr>
        <p:spPr/>
        <p:txBody>
          <a:bodyPr/>
          <a:lstStyle/>
          <a:p>
            <a:fld id="{43183C4C-EBF1-1A4D-90EC-74EBA7EEE60F}" type="slidenum">
              <a:rPr lang="en-US" smtClean="0"/>
              <a:pPr/>
              <a:t>‹#›</a:t>
            </a:fld>
            <a:endParaRPr lang="en-US" dirty="0"/>
          </a:p>
        </p:txBody>
      </p:sp>
    </p:spTree>
    <p:extLst>
      <p:ext uri="{BB962C8B-B14F-4D97-AF65-F5344CB8AC3E}">
        <p14:creationId xmlns:p14="http://schemas.microsoft.com/office/powerpoint/2010/main" val="3408445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5A33B555-949D-48A9-95B4-56D2A9CD8724}" type="datetime1">
              <a:rPr lang="nl-NL" smtClean="0"/>
              <a:t>02-08-18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3B79605-4364-4E9F-9148-42E6E08D6C3C}" type="slidenum">
              <a:rPr lang="nl-NL" smtClean="0"/>
              <a:t>‹#›</a:t>
            </a:fld>
            <a:endParaRPr lang="nl-NL"/>
          </a:p>
        </p:txBody>
      </p:sp>
    </p:spTree>
    <p:extLst>
      <p:ext uri="{BB962C8B-B14F-4D97-AF65-F5344CB8AC3E}">
        <p14:creationId xmlns:p14="http://schemas.microsoft.com/office/powerpoint/2010/main" val="251777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6DBD4576-C539-4DAC-9875-9A5DEBE6B9D3}" type="datetime1">
              <a:rPr lang="nl-NL" smtClean="0"/>
              <a:t>02-08-18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3B79605-4364-4E9F-9148-42E6E08D6C3C}" type="slidenum">
              <a:rPr lang="nl-NL" smtClean="0"/>
              <a:t>‹#›</a:t>
            </a:fld>
            <a:endParaRPr lang="nl-NL"/>
          </a:p>
        </p:txBody>
      </p:sp>
    </p:spTree>
    <p:extLst>
      <p:ext uri="{BB962C8B-B14F-4D97-AF65-F5344CB8AC3E}">
        <p14:creationId xmlns:p14="http://schemas.microsoft.com/office/powerpoint/2010/main" val="411755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F3746B79-9AFA-42B0-BED6-CEA85E3EEA31}" type="datetime1">
              <a:rPr lang="nl-NL" smtClean="0"/>
              <a:t>02-08-18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3B79605-4364-4E9F-9148-42E6E08D6C3C}" type="slidenum">
              <a:rPr lang="nl-NL" smtClean="0"/>
              <a:t>‹#›</a:t>
            </a:fld>
            <a:endParaRPr lang="nl-NL"/>
          </a:p>
        </p:txBody>
      </p:sp>
    </p:spTree>
    <p:extLst>
      <p:ext uri="{BB962C8B-B14F-4D97-AF65-F5344CB8AC3E}">
        <p14:creationId xmlns:p14="http://schemas.microsoft.com/office/powerpoint/2010/main" val="152396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574E0-AEEC-40E9-B245-A29B78DCE497}" type="datetime1">
              <a:rPr lang="nl-NL" smtClean="0"/>
              <a:t>02-08-18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3B79605-4364-4E9F-9148-42E6E08D6C3C}" type="slidenum">
              <a:rPr lang="nl-NL" smtClean="0"/>
              <a:t>‹#›</a:t>
            </a:fld>
            <a:endParaRPr lang="nl-NL"/>
          </a:p>
        </p:txBody>
      </p:sp>
    </p:spTree>
    <p:extLst>
      <p:ext uri="{BB962C8B-B14F-4D97-AF65-F5344CB8AC3E}">
        <p14:creationId xmlns:p14="http://schemas.microsoft.com/office/powerpoint/2010/main" val="2085362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02B17-73D2-4133-B12E-4F1210536A5B}" type="datetime1">
              <a:rPr lang="nl-NL" smtClean="0"/>
              <a:t>02-08-18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3B79605-4364-4E9F-9148-42E6E08D6C3C}" type="slidenum">
              <a:rPr lang="nl-NL" smtClean="0"/>
              <a:t>‹#›</a:t>
            </a:fld>
            <a:endParaRPr lang="nl-NL"/>
          </a:p>
        </p:txBody>
      </p:sp>
    </p:spTree>
    <p:extLst>
      <p:ext uri="{BB962C8B-B14F-4D97-AF65-F5344CB8AC3E}">
        <p14:creationId xmlns:p14="http://schemas.microsoft.com/office/powerpoint/2010/main" val="181194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42406-07D8-4BD3-A904-97F6BD0F5E8E}" type="datetime1">
              <a:rPr lang="nl-NL" smtClean="0"/>
              <a:t>02-08-18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3B79605-4364-4E9F-9148-42E6E08D6C3C}" type="slidenum">
              <a:rPr lang="nl-NL" smtClean="0"/>
              <a:t>‹#›</a:t>
            </a:fld>
            <a:endParaRPr lang="nl-NL"/>
          </a:p>
        </p:txBody>
      </p:sp>
    </p:spTree>
    <p:extLst>
      <p:ext uri="{BB962C8B-B14F-4D97-AF65-F5344CB8AC3E}">
        <p14:creationId xmlns:p14="http://schemas.microsoft.com/office/powerpoint/2010/main" val="7702128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85934-FD9E-48AE-8AB7-7796D1089E9A}" type="datetime1">
              <a:rPr lang="nl-NL" smtClean="0"/>
              <a:t>02-08-18</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9605-4364-4E9F-9148-42E6E08D6C3C}" type="slidenum">
              <a:rPr lang="nl-NL" smtClean="0"/>
              <a:t>‹#›</a:t>
            </a:fld>
            <a:endParaRPr lang="nl-NL"/>
          </a:p>
        </p:txBody>
      </p:sp>
    </p:spTree>
    <p:extLst>
      <p:ext uri="{BB962C8B-B14F-4D97-AF65-F5344CB8AC3E}">
        <p14:creationId xmlns:p14="http://schemas.microsoft.com/office/powerpoint/2010/main" val="2468440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8" r:id="rId25"/>
    <p:sldLayoutId id="2147483690" r:id="rId26"/>
    <p:sldLayoutId id="2147483691" r:id="rId27"/>
    <p:sldLayoutId id="2147483694" r:id="rId28"/>
    <p:sldLayoutId id="2147483695" r:id="rId29"/>
    <p:sldLayoutId id="2147483696" r:id="rId30"/>
    <p:sldLayoutId id="2147483697" r:id="rId31"/>
    <p:sldLayoutId id="2147483698" r:id="rId32"/>
    <p:sldLayoutId id="2147483700" r:id="rId33"/>
    <p:sldLayoutId id="2147483702" r:id="rId3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careclimatechange.org/tool-kits/cares-resilience-marker/"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1.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34.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careglobalmel.care2share.wikispaces.net/FY18%20forms#FY18%20REACH%20Form"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s://impact.care-international.org/2017/reach/countries"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mailto:CCRP@careinternational.org" TargetMode="External"/><Relationship Id="rId7" Type="http://schemas.openxmlformats.org/officeDocument/2006/relationships/hyperlink" Target="mailto:piirs@careinternational.org"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s://join.skype.com/hca8Q0YlO3mb" TargetMode="External"/><Relationship Id="rId5" Type="http://schemas.openxmlformats.org/officeDocument/2006/relationships/hyperlink" Target="mailto:wbokdam@carenederland.org" TargetMode="External"/><Relationship Id="rId4" Type="http://schemas.openxmlformats.org/officeDocument/2006/relationships/hyperlink" Target="mailto:overbeek@carenederland.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areclimatechange.org/tool-kits/cares-resilience-marker/"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2671010" y="1535488"/>
            <a:ext cx="6400800" cy="2509462"/>
          </a:xfrm>
        </p:spPr>
        <p:txBody>
          <a:bodyPr>
            <a:noAutofit/>
          </a:bodyPr>
          <a:lstStyle/>
          <a:p>
            <a:pPr algn="ctr"/>
            <a:r>
              <a:rPr lang="en-US" sz="5400" dirty="0">
                <a:latin typeface="Calibri" panose="020F0502020204030204" pitchFamily="34" charset="0"/>
              </a:rPr>
              <a:t>CARE</a:t>
            </a:r>
            <a:br>
              <a:rPr lang="en-US" sz="3200" dirty="0">
                <a:latin typeface="Calibri" panose="020F0502020204030204" pitchFamily="34" charset="0"/>
              </a:rPr>
            </a:br>
            <a:r>
              <a:rPr lang="en-US" sz="5400" dirty="0">
                <a:latin typeface="Calibri" panose="020F0502020204030204" pitchFamily="34" charset="0"/>
              </a:rPr>
              <a:t>Resilience Marker </a:t>
            </a:r>
            <a:br>
              <a:rPr lang="en-US" sz="5400" dirty="0">
                <a:latin typeface="Calibri" panose="020F0502020204030204" pitchFamily="34" charset="0"/>
              </a:rPr>
            </a:br>
            <a:r>
              <a:rPr lang="en-US" sz="4400" dirty="0">
                <a:latin typeface="Calibri" panose="020F0502020204030204" pitchFamily="34" charset="0"/>
              </a:rPr>
              <a:t>(Revised)</a:t>
            </a:r>
            <a:br>
              <a:rPr lang="en-US" sz="3200" dirty="0">
                <a:latin typeface="Calibri" panose="020F0502020204030204" pitchFamily="34" charset="0"/>
              </a:rPr>
            </a:br>
            <a:br>
              <a:rPr lang="en-US" sz="3200" dirty="0">
                <a:latin typeface="Calibri" panose="020F0502020204030204" pitchFamily="34" charset="0"/>
              </a:rPr>
            </a:br>
            <a:r>
              <a:rPr lang="en-US" sz="3200" dirty="0">
                <a:latin typeface="Calibri" panose="020F0502020204030204" pitchFamily="34" charset="0"/>
              </a:rPr>
              <a:t>2018 </a:t>
            </a:r>
            <a:br>
              <a:rPr lang="en-US" sz="3200" dirty="0">
                <a:latin typeface="Calibri" panose="020F0502020204030204" pitchFamily="34" charset="0"/>
              </a:rPr>
            </a:br>
            <a:r>
              <a:rPr lang="en-US" sz="3200" b="0" dirty="0">
                <a:latin typeface="Calibri" panose="020F0502020204030204" pitchFamily="34" charset="0"/>
              </a:rPr>
              <a:t>Training Module</a:t>
            </a:r>
          </a:p>
        </p:txBody>
      </p:sp>
      <p:graphicFrame>
        <p:nvGraphicFramePr>
          <p:cNvPr id="10" name="Table 9"/>
          <p:cNvGraphicFramePr>
            <a:graphicFrameLocks noGrp="1"/>
          </p:cNvGraphicFramePr>
          <p:nvPr>
            <p:extLst>
              <p:ext uri="{D42A27DB-BD31-4B8C-83A1-F6EECF244321}">
                <p14:modId xmlns:p14="http://schemas.microsoft.com/office/powerpoint/2010/main" val="2551187478"/>
              </p:ext>
            </p:extLst>
          </p:nvPr>
        </p:nvGraphicFramePr>
        <p:xfrm>
          <a:off x="1807410" y="5821156"/>
          <a:ext cx="8128000" cy="767080"/>
        </p:xfrm>
        <a:graphic>
          <a:graphicData uri="http://schemas.openxmlformats.org/drawingml/2006/table">
            <a:tbl>
              <a:tblPr firstRow="1" bandRow="1">
                <a:tableStyleId>{5C22544A-7EE6-4342-B048-85BDC9FD1C3A}</a:tableStyleId>
              </a:tblPr>
              <a:tblGrid>
                <a:gridCol w="1761893">
                  <a:extLst>
                    <a:ext uri="{9D8B030D-6E8A-4147-A177-3AD203B41FA5}">
                      <a16:colId xmlns:a16="http://schemas.microsoft.com/office/drawing/2014/main" val="20000"/>
                    </a:ext>
                  </a:extLst>
                </a:gridCol>
                <a:gridCol w="6366107">
                  <a:extLst>
                    <a:ext uri="{9D8B030D-6E8A-4147-A177-3AD203B41FA5}">
                      <a16:colId xmlns:a16="http://schemas.microsoft.com/office/drawing/2014/main" val="20001"/>
                    </a:ext>
                  </a:extLst>
                </a:gridCol>
              </a:tblGrid>
              <a:tr h="370840">
                <a:tc>
                  <a:txBody>
                    <a:bodyPr/>
                    <a:lstStyle/>
                    <a:p>
                      <a:r>
                        <a:rPr lang="en-US" sz="1800" b="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Developed by </a:t>
                      </a:r>
                      <a:endParaRPr lang="nl-NL" b="0" dirty="0">
                        <a:solidFill>
                          <a:schemeClr val="tx1">
                            <a:lumMod val="75000"/>
                          </a:schemeClr>
                        </a:solidFill>
                      </a:endParaRPr>
                    </a:p>
                  </a:txBody>
                  <a:tcPr>
                    <a:noFill/>
                  </a:tcPr>
                </a:tc>
                <a:tc>
                  <a:txBody>
                    <a:bodyPr/>
                    <a:lstStyle/>
                    <a:p>
                      <a:r>
                        <a:rPr lang="en-US" sz="2000" b="0" dirty="0">
                          <a:solidFill>
                            <a:schemeClr val="accent2"/>
                          </a:solidFill>
                          <a:latin typeface="Calibri Light" panose="020F0302020204030204" pitchFamily="34" charset="0"/>
                          <a:ea typeface="Calibri" panose="020F0502020204030204" pitchFamily="34" charset="0"/>
                          <a:cs typeface="Times New Roman" panose="02020603050405020304" pitchFamily="18" charset="0"/>
                        </a:rPr>
                        <a:t>CARE Climate Change and Resilience Platform (CCRP)</a:t>
                      </a:r>
                      <a:endParaRPr lang="nl-NL" sz="2000" b="0" dirty="0"/>
                    </a:p>
                  </a:txBody>
                  <a:tcPr>
                    <a:noFill/>
                  </a:tcPr>
                </a:tc>
                <a:extLst>
                  <a:ext uri="{0D108BD9-81ED-4DB2-BD59-A6C34878D82A}">
                    <a16:rowId xmlns:a16="http://schemas.microsoft.com/office/drawing/2014/main" val="10000"/>
                  </a:ext>
                </a:extLst>
              </a:tr>
              <a:tr h="370840">
                <a:tc>
                  <a:txBody>
                    <a:bodyPr/>
                    <a:lstStyle/>
                    <a:p>
                      <a:r>
                        <a:rPr lang="en-US" sz="18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Date</a:t>
                      </a:r>
                      <a:endParaRPr lang="nl-NL" dirty="0">
                        <a:solidFill>
                          <a:schemeClr val="tx1">
                            <a:lumMod val="75000"/>
                          </a:schemeClr>
                        </a:solidFill>
                      </a:endParaRPr>
                    </a:p>
                  </a:txBody>
                  <a:tcPr>
                    <a:noFill/>
                  </a:tcPr>
                </a:tc>
                <a:tc>
                  <a:txBody>
                    <a:bodyPr/>
                    <a:lstStyle/>
                    <a:p>
                      <a:r>
                        <a:rPr lang="en-US" sz="1800"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July 2018</a:t>
                      </a:r>
                      <a:endParaRPr lang="nl-NL" dirty="0"/>
                    </a:p>
                  </a:txBody>
                  <a:tcPr>
                    <a:noFill/>
                  </a:tcPr>
                </a:tc>
                <a:extLst>
                  <a:ext uri="{0D108BD9-81ED-4DB2-BD59-A6C34878D82A}">
                    <a16:rowId xmlns:a16="http://schemas.microsoft.com/office/drawing/2014/main" val="10001"/>
                  </a:ext>
                </a:extLst>
              </a:tr>
            </a:tbl>
          </a:graphicData>
        </a:graphic>
      </p:graphicFrame>
      <p:pic>
        <p:nvPicPr>
          <p:cNvPr id="5" name="Picture 4" descr="CARE_VERT_2c.png"/>
          <p:cNvPicPr>
            <a:picLocks noChangeAspect="1"/>
          </p:cNvPicPr>
          <p:nvPr/>
        </p:nvPicPr>
        <p:blipFill>
          <a:blip r:embed="rId4"/>
          <a:stretch>
            <a:fillRect/>
          </a:stretch>
        </p:blipFill>
        <p:spPr>
          <a:xfrm>
            <a:off x="750074" y="5719633"/>
            <a:ext cx="769638" cy="964196"/>
          </a:xfrm>
          <a:prstGeom prst="rect">
            <a:avLst/>
          </a:prstGeom>
        </p:spPr>
      </p:pic>
    </p:spTree>
    <p:extLst>
      <p:ext uri="{BB962C8B-B14F-4D97-AF65-F5344CB8AC3E}">
        <p14:creationId xmlns:p14="http://schemas.microsoft.com/office/powerpoint/2010/main" val="130427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10</a:t>
            </a:fld>
            <a:endParaRPr lang="en-US" dirty="0"/>
          </a:p>
        </p:txBody>
      </p:sp>
      <p:sp>
        <p:nvSpPr>
          <p:cNvPr id="6" name="Content Placeholder 2"/>
          <p:cNvSpPr txBox="1">
            <a:spLocks/>
          </p:cNvSpPr>
          <p:nvPr/>
        </p:nvSpPr>
        <p:spPr>
          <a:xfrm>
            <a:off x="697952" y="1271002"/>
            <a:ext cx="10972800" cy="88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a:ea typeface="+mn-ea"/>
                <a:cs typeface="Arial"/>
              </a:defRPr>
            </a:lvl1pPr>
            <a:lvl2pPr marL="4572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2pPr>
            <a:lvl3pPr marL="6858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914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4pPr>
            <a:lvl5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US" sz="3200" dirty="0">
                <a:latin typeface="+mn-lt"/>
              </a:rPr>
              <a:t>When to use the CARE Resilience Marker?</a:t>
            </a:r>
          </a:p>
        </p:txBody>
      </p:sp>
      <p:sp>
        <p:nvSpPr>
          <p:cNvPr id="7" name="Title 1"/>
          <p:cNvSpPr>
            <a:spLocks noGrp="1"/>
          </p:cNvSpPr>
          <p:nvPr>
            <p:ph type="title"/>
          </p:nvPr>
        </p:nvSpPr>
        <p:spPr>
          <a:xfrm>
            <a:off x="1981200" y="276894"/>
            <a:ext cx="8229600" cy="685800"/>
          </a:xfrm>
        </p:spPr>
        <p:txBody>
          <a:bodyPr>
            <a:normAutofit/>
          </a:bodyPr>
          <a:lstStyle/>
          <a:p>
            <a:r>
              <a:rPr lang="nl-NL" sz="2800" dirty="0">
                <a:solidFill>
                  <a:schemeClr val="bg1"/>
                </a:solidFill>
                <a:latin typeface="+mn-lt"/>
              </a:rPr>
              <a:t>Background &amp; Context</a:t>
            </a:r>
            <a:endParaRPr lang="en-GB" sz="2800" dirty="0">
              <a:solidFill>
                <a:schemeClr val="bg1"/>
              </a:solidFill>
              <a:latin typeface="+mn-lt"/>
            </a:endParaRPr>
          </a:p>
        </p:txBody>
      </p:sp>
      <p:pic>
        <p:nvPicPr>
          <p:cNvPr id="18" name="Picture 17" descr="icon_6724.png"/>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954" y="2539851"/>
            <a:ext cx="471209" cy="43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3914" y="1849342"/>
            <a:ext cx="11559831" cy="3221395"/>
          </a:xfrm>
          <a:prstGeom prst="rect">
            <a:avLst/>
          </a:prstGeom>
        </p:spPr>
        <p:txBody>
          <a:bodyPr wrap="square">
            <a:spAutoFit/>
          </a:bodyPr>
          <a:lstStyle/>
          <a:p>
            <a:r>
              <a:rPr lang="en-GB" sz="2000" dirty="0">
                <a:latin typeface="+mj-lt"/>
              </a:rPr>
              <a:t>The Resilience Marker is an </a:t>
            </a:r>
            <a:r>
              <a:rPr lang="en-GB" sz="2000" b="1" dirty="0">
                <a:solidFill>
                  <a:schemeClr val="accent2"/>
                </a:solidFill>
                <a:latin typeface="+mj-lt"/>
              </a:rPr>
              <a:t>ever evolving tool</a:t>
            </a:r>
            <a:r>
              <a:rPr lang="en-GB" sz="2000" dirty="0">
                <a:latin typeface="+mj-lt"/>
              </a:rPr>
              <a:t>, which can be applied and/or revised at any of the following steps:</a:t>
            </a:r>
          </a:p>
          <a:p>
            <a:endParaRPr lang="en-GB" sz="2000" b="1" dirty="0">
              <a:latin typeface="+mj-lt"/>
            </a:endParaRPr>
          </a:p>
          <a:p>
            <a:pPr lvl="2">
              <a:spcAft>
                <a:spcPts val="200"/>
              </a:spcAft>
            </a:pPr>
            <a:r>
              <a:rPr lang="en-GB" sz="2000" b="1" dirty="0">
                <a:solidFill>
                  <a:schemeClr val="accent2"/>
                </a:solidFill>
                <a:latin typeface="+mj-lt"/>
              </a:rPr>
              <a:t>Project design </a:t>
            </a:r>
            <a:br>
              <a:rPr lang="en-GB" sz="2000" b="1" dirty="0">
                <a:latin typeface="+mj-lt"/>
              </a:rPr>
            </a:br>
            <a:r>
              <a:rPr lang="en-GB" sz="2000" dirty="0">
                <a:latin typeface="+mj-lt"/>
              </a:rPr>
              <a:t>Quality threshold during proposal development + to highlight areas for further resilience integration</a:t>
            </a:r>
            <a:br>
              <a:rPr lang="en-GB" sz="2000" dirty="0">
                <a:latin typeface="+mj-lt"/>
              </a:rPr>
            </a:br>
            <a:endParaRPr lang="en-GB" sz="2000" dirty="0">
              <a:latin typeface="+mj-lt"/>
            </a:endParaRPr>
          </a:p>
          <a:p>
            <a:pPr lvl="2">
              <a:spcAft>
                <a:spcPts val="200"/>
              </a:spcAft>
            </a:pPr>
            <a:r>
              <a:rPr lang="en-GB" sz="2000" b="1" dirty="0">
                <a:solidFill>
                  <a:schemeClr val="accent2"/>
                </a:solidFill>
                <a:latin typeface="+mj-lt"/>
              </a:rPr>
              <a:t>Implementation</a:t>
            </a:r>
            <a:r>
              <a:rPr lang="en-GB" sz="2000" b="1" dirty="0">
                <a:latin typeface="+mj-lt"/>
              </a:rPr>
              <a:t> </a:t>
            </a:r>
            <a:br>
              <a:rPr lang="en-GB" sz="2000" dirty="0">
                <a:latin typeface="+mj-lt"/>
              </a:rPr>
            </a:br>
            <a:r>
              <a:rPr lang="en-GB" sz="2000" dirty="0">
                <a:latin typeface="+mj-lt"/>
              </a:rPr>
              <a:t>To monitor and assess if resilience is integrated, to identify challenges and possible actions</a:t>
            </a:r>
            <a:br>
              <a:rPr lang="en-GB" sz="2000" dirty="0">
                <a:latin typeface="+mj-lt"/>
              </a:rPr>
            </a:br>
            <a:endParaRPr lang="en-GB" sz="2000" dirty="0">
              <a:latin typeface="+mj-lt"/>
            </a:endParaRPr>
          </a:p>
          <a:p>
            <a:pPr lvl="2">
              <a:spcAft>
                <a:spcPts val="200"/>
              </a:spcAft>
            </a:pPr>
            <a:r>
              <a:rPr lang="en-GB" sz="2000" b="1" dirty="0">
                <a:solidFill>
                  <a:schemeClr val="accent2"/>
                </a:solidFill>
                <a:latin typeface="+mj-lt"/>
              </a:rPr>
              <a:t>Final evaluation </a:t>
            </a:r>
            <a:br>
              <a:rPr lang="en-GB" sz="2000" dirty="0">
                <a:latin typeface="+mj-lt"/>
              </a:rPr>
            </a:br>
            <a:r>
              <a:rPr lang="en-GB" sz="2000" dirty="0">
                <a:latin typeface="+mj-lt"/>
              </a:rPr>
              <a:t>To evaluate the level of resilience integration and identify lessons learned and best practices</a:t>
            </a:r>
          </a:p>
        </p:txBody>
      </p:sp>
      <p:sp>
        <p:nvSpPr>
          <p:cNvPr id="21" name="TextBox 20"/>
          <p:cNvSpPr txBox="1"/>
          <p:nvPr/>
        </p:nvSpPr>
        <p:spPr>
          <a:xfrm>
            <a:off x="3312205" y="5423189"/>
            <a:ext cx="6353365" cy="451775"/>
          </a:xfrm>
          <a:prstGeom prst="rect">
            <a:avLst/>
          </a:prstGeom>
          <a:noFill/>
        </p:spPr>
        <p:txBody>
          <a:bodyPr wrap="square" lIns="81646" tIns="40823" rIns="81646" bIns="40823" rtlCol="0">
            <a:spAutoFit/>
          </a:bodyPr>
          <a:lstStyle/>
          <a:p>
            <a:r>
              <a:rPr lang="en-US" sz="2400" dirty="0">
                <a:solidFill>
                  <a:schemeClr val="accent2"/>
                </a:solidFill>
                <a:latin typeface="+mj-lt"/>
              </a:rPr>
              <a:t>Yearly reporting moment (July-September): </a:t>
            </a:r>
            <a:r>
              <a:rPr lang="en-US" sz="2400" b="1" dirty="0">
                <a:solidFill>
                  <a:schemeClr val="accent2"/>
                </a:solidFill>
                <a:latin typeface="+mj-lt"/>
              </a:rPr>
              <a:t>PIIRS</a:t>
            </a:r>
            <a:endParaRPr lang="en-US" sz="2000" b="1" dirty="0">
              <a:solidFill>
                <a:schemeClr val="accent2"/>
              </a:solidFill>
              <a:latin typeface="+mj-lt"/>
            </a:endParaRPr>
          </a:p>
        </p:txBody>
      </p:sp>
      <p:pic>
        <p:nvPicPr>
          <p:cNvPr id="25" name="Picture 24" descr="icon_6724.png"/>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9256" y="5345051"/>
            <a:ext cx="669952" cy="62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2907959" y="5277047"/>
            <a:ext cx="316867" cy="821107"/>
          </a:xfrm>
          <a:prstGeom prst="rect">
            <a:avLst/>
          </a:prstGeom>
          <a:noFill/>
        </p:spPr>
        <p:txBody>
          <a:bodyPr wrap="square" lIns="81646" tIns="40823" rIns="81646" bIns="40823" rtlCol="0">
            <a:spAutoFit/>
          </a:bodyPr>
          <a:lstStyle/>
          <a:p>
            <a:r>
              <a:rPr lang="en-US" sz="4800" b="1" dirty="0">
                <a:solidFill>
                  <a:schemeClr val="accent5">
                    <a:lumMod val="50000"/>
                  </a:schemeClr>
                </a:solidFill>
                <a:latin typeface="+mj-lt"/>
              </a:rPr>
              <a:t>!</a:t>
            </a:r>
            <a:endParaRPr lang="en-US" sz="4400" b="1" dirty="0">
              <a:solidFill>
                <a:schemeClr val="accent5">
                  <a:lumMod val="50000"/>
                </a:schemeClr>
              </a:solidFill>
              <a:latin typeface="+mj-lt"/>
            </a:endParaRPr>
          </a:p>
        </p:txBody>
      </p:sp>
      <p:pic>
        <p:nvPicPr>
          <p:cNvPr id="27" name="Picture 26" descr="icon_6724.png"/>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953" y="3440884"/>
            <a:ext cx="471209" cy="43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icon_6724.png"/>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952" y="4301609"/>
            <a:ext cx="471209" cy="43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014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11</a:t>
            </a:fld>
            <a:endParaRPr lang="en-US" dirty="0"/>
          </a:p>
        </p:txBody>
      </p:sp>
      <p:sp>
        <p:nvSpPr>
          <p:cNvPr id="7" name="Title 1"/>
          <p:cNvSpPr>
            <a:spLocks noGrp="1"/>
          </p:cNvSpPr>
          <p:nvPr>
            <p:ph type="title"/>
          </p:nvPr>
        </p:nvSpPr>
        <p:spPr>
          <a:xfrm>
            <a:off x="1981200" y="276894"/>
            <a:ext cx="8229600" cy="685800"/>
          </a:xfrm>
        </p:spPr>
        <p:txBody>
          <a:bodyPr>
            <a:normAutofit/>
          </a:bodyPr>
          <a:lstStyle/>
          <a:p>
            <a:r>
              <a:rPr lang="nl-NL" sz="2800" dirty="0">
                <a:solidFill>
                  <a:schemeClr val="bg1"/>
                </a:solidFill>
                <a:latin typeface="+mn-lt"/>
              </a:rPr>
              <a:t>The Resilience Marker Step-by-Step</a:t>
            </a:r>
            <a:endParaRPr lang="en-GB" sz="2800" dirty="0">
              <a:solidFill>
                <a:schemeClr val="bg1"/>
              </a:solidFill>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938" y="1312518"/>
            <a:ext cx="3015580" cy="4046394"/>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 r="-6676" b="-1475"/>
          <a:stretch/>
        </p:blipFill>
        <p:spPr>
          <a:xfrm>
            <a:off x="4457720" y="1319752"/>
            <a:ext cx="3072316" cy="4112384"/>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 t="7317" r="-4370"/>
          <a:stretch/>
        </p:blipFill>
        <p:spPr>
          <a:xfrm>
            <a:off x="7531895" y="1317343"/>
            <a:ext cx="3001712" cy="4046394"/>
          </a:xfrm>
          <a:prstGeom prst="rect">
            <a:avLst/>
          </a:prstGeom>
          <a:ln>
            <a:noFill/>
          </a:ln>
          <a:effectLst>
            <a:outerShdw blurRad="190500" algn="tl" rotWithShape="0">
              <a:srgbClr val="000000">
                <a:alpha val="70000"/>
              </a:srgbClr>
            </a:outerShdw>
          </a:effectLst>
        </p:spPr>
      </p:pic>
      <p:sp>
        <p:nvSpPr>
          <p:cNvPr id="9" name="TextBox 8"/>
          <p:cNvSpPr txBox="1"/>
          <p:nvPr/>
        </p:nvSpPr>
        <p:spPr>
          <a:xfrm>
            <a:off x="1304790" y="5501275"/>
            <a:ext cx="9088147" cy="707886"/>
          </a:xfrm>
          <a:prstGeom prst="rect">
            <a:avLst/>
          </a:prstGeom>
          <a:noFill/>
        </p:spPr>
        <p:txBody>
          <a:bodyPr wrap="square" rtlCol="0">
            <a:spAutoFit/>
          </a:bodyPr>
          <a:lstStyle/>
          <a:p>
            <a:pPr algn="ctr"/>
            <a:r>
              <a:rPr lang="nl-NL" sz="2000" dirty="0" err="1">
                <a:latin typeface="+mj-lt"/>
              </a:rPr>
              <a:t>Material</a:t>
            </a:r>
            <a:r>
              <a:rPr lang="nl-NL" sz="2000" dirty="0">
                <a:latin typeface="+mj-lt"/>
              </a:rPr>
              <a:t> </a:t>
            </a:r>
            <a:r>
              <a:rPr lang="nl-NL" sz="2000" dirty="0" err="1">
                <a:latin typeface="+mj-lt"/>
              </a:rPr>
              <a:t>available</a:t>
            </a:r>
            <a:r>
              <a:rPr lang="nl-NL" sz="2000" dirty="0">
                <a:latin typeface="+mj-lt"/>
              </a:rPr>
              <a:t>: </a:t>
            </a:r>
            <a:br>
              <a:rPr lang="nl-NL" sz="2000" dirty="0">
                <a:latin typeface="+mj-lt"/>
              </a:rPr>
            </a:br>
            <a:r>
              <a:rPr lang="nl-NL" sz="2000" dirty="0">
                <a:solidFill>
                  <a:schemeClr val="accent1"/>
                </a:solidFill>
                <a:latin typeface="+mj-lt"/>
                <a:hlinkClick r:id="rId6"/>
              </a:rPr>
              <a:t>careclimatechange.org/tool-kits/</a:t>
            </a:r>
            <a:r>
              <a:rPr lang="nl-NL" sz="2000" dirty="0" err="1">
                <a:solidFill>
                  <a:schemeClr val="accent1"/>
                </a:solidFill>
                <a:latin typeface="+mj-lt"/>
                <a:hlinkClick r:id="rId6"/>
              </a:rPr>
              <a:t>cares</a:t>
            </a:r>
            <a:r>
              <a:rPr lang="nl-NL" sz="2000" dirty="0">
                <a:solidFill>
                  <a:schemeClr val="accent1"/>
                </a:solidFill>
                <a:latin typeface="+mj-lt"/>
                <a:hlinkClick r:id="rId6"/>
              </a:rPr>
              <a:t>-</a:t>
            </a:r>
            <a:r>
              <a:rPr lang="nl-NL" sz="2000" dirty="0" err="1">
                <a:solidFill>
                  <a:schemeClr val="accent1"/>
                </a:solidFill>
                <a:latin typeface="+mj-lt"/>
                <a:hlinkClick r:id="rId6"/>
              </a:rPr>
              <a:t>resilience</a:t>
            </a:r>
            <a:r>
              <a:rPr lang="nl-NL" sz="2000" dirty="0">
                <a:solidFill>
                  <a:schemeClr val="accent1"/>
                </a:solidFill>
                <a:latin typeface="+mj-lt"/>
                <a:hlinkClick r:id="rId6"/>
              </a:rPr>
              <a:t>-marker/</a:t>
            </a:r>
            <a:endParaRPr lang="nl-NL" sz="2000" dirty="0">
              <a:solidFill>
                <a:schemeClr val="accent1"/>
              </a:solidFill>
              <a:latin typeface="+mj-lt"/>
            </a:endParaRPr>
          </a:p>
        </p:txBody>
      </p:sp>
    </p:spTree>
    <p:extLst>
      <p:ext uri="{BB962C8B-B14F-4D97-AF65-F5344CB8AC3E}">
        <p14:creationId xmlns:p14="http://schemas.microsoft.com/office/powerpoint/2010/main" val="10627764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12</a:t>
            </a:fld>
            <a:endParaRPr lang="en-US" dirty="0"/>
          </a:p>
        </p:txBody>
      </p:sp>
      <p:sp>
        <p:nvSpPr>
          <p:cNvPr id="7" name="Title 1"/>
          <p:cNvSpPr>
            <a:spLocks noGrp="1"/>
          </p:cNvSpPr>
          <p:nvPr>
            <p:ph type="title"/>
          </p:nvPr>
        </p:nvSpPr>
        <p:spPr>
          <a:xfrm>
            <a:off x="1981200" y="276894"/>
            <a:ext cx="8229600" cy="685800"/>
          </a:xfrm>
        </p:spPr>
        <p:txBody>
          <a:bodyPr>
            <a:normAutofit/>
          </a:bodyPr>
          <a:lstStyle/>
          <a:p>
            <a:r>
              <a:rPr lang="nl-NL" sz="2800" dirty="0">
                <a:solidFill>
                  <a:schemeClr val="bg1"/>
                </a:solidFill>
                <a:latin typeface="+mn-lt"/>
              </a:rPr>
              <a:t>The Resilience Marker Step-by-Step: </a:t>
            </a:r>
            <a:r>
              <a:rPr lang="nl-NL" sz="2800" dirty="0" err="1">
                <a:solidFill>
                  <a:schemeClr val="bg1"/>
                </a:solidFill>
                <a:latin typeface="+mn-lt"/>
              </a:rPr>
              <a:t>Process</a:t>
            </a:r>
            <a:endParaRPr lang="en-GB" sz="2800" dirty="0">
              <a:solidFill>
                <a:schemeClr val="bg1"/>
              </a:solidFill>
              <a:latin typeface="+mn-lt"/>
            </a:endParaRPr>
          </a:p>
        </p:txBody>
      </p:sp>
      <p:graphicFrame>
        <p:nvGraphicFramePr>
          <p:cNvPr id="12" name="Diagramme 7"/>
          <p:cNvGraphicFramePr/>
          <p:nvPr>
            <p:extLst>
              <p:ext uri="{D42A27DB-BD31-4B8C-83A1-F6EECF244321}">
                <p14:modId xmlns:p14="http://schemas.microsoft.com/office/powerpoint/2010/main" val="1516175720"/>
              </p:ext>
            </p:extLst>
          </p:nvPr>
        </p:nvGraphicFramePr>
        <p:xfrm>
          <a:off x="1981200" y="1208969"/>
          <a:ext cx="6191250" cy="4901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arenthèse fermante 10"/>
          <p:cNvSpPr/>
          <p:nvPr/>
        </p:nvSpPr>
        <p:spPr bwMode="auto">
          <a:xfrm>
            <a:off x="8372475" y="1208969"/>
            <a:ext cx="238125" cy="4901106"/>
          </a:xfrm>
          <a:prstGeom prst="righ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999999"/>
              </a:solidFill>
              <a:effectLst/>
              <a:latin typeface="Arial" charset="0"/>
              <a:ea typeface="ＭＳ Ｐゴシック" pitchFamily="-96" charset="-128"/>
            </a:endParaRPr>
          </a:p>
        </p:txBody>
      </p:sp>
      <p:sp>
        <p:nvSpPr>
          <p:cNvPr id="14" name="ZoneTexte 11"/>
          <p:cNvSpPr txBox="1"/>
          <p:nvPr/>
        </p:nvSpPr>
        <p:spPr>
          <a:xfrm>
            <a:off x="8810625" y="3209959"/>
            <a:ext cx="1581150" cy="677108"/>
          </a:xfrm>
          <a:prstGeom prst="rect">
            <a:avLst/>
          </a:prstGeom>
          <a:noFill/>
        </p:spPr>
        <p:txBody>
          <a:bodyPr wrap="square" rtlCol="0">
            <a:spAutoFit/>
          </a:bodyPr>
          <a:lstStyle/>
          <a:p>
            <a:pPr algn="ctr"/>
            <a:r>
              <a:rPr lang="fr-FR" dirty="0" err="1">
                <a:cs typeface="Arial" panose="020B0604020202020204" pitchFamily="34" charset="0"/>
              </a:rPr>
              <a:t>Overall</a:t>
            </a:r>
            <a:r>
              <a:rPr lang="fr-FR" dirty="0">
                <a:cs typeface="Arial" panose="020B0604020202020204" pitchFamily="34" charset="0"/>
              </a:rPr>
              <a:t> time: </a:t>
            </a:r>
          </a:p>
          <a:p>
            <a:pPr algn="ctr"/>
            <a:r>
              <a:rPr lang="fr-FR" sz="2000" dirty="0">
                <a:cs typeface="Arial" panose="020B0604020202020204" pitchFamily="34" charset="0"/>
              </a:rPr>
              <a:t>max. 1 </a:t>
            </a:r>
            <a:r>
              <a:rPr lang="fr-FR" sz="2000" dirty="0" err="1">
                <a:cs typeface="Arial" panose="020B0604020202020204" pitchFamily="34" charset="0"/>
              </a:rPr>
              <a:t>hour</a:t>
            </a:r>
            <a:endParaRPr lang="en-US" sz="2000" dirty="0">
              <a:cs typeface="Arial" panose="020B0604020202020204" pitchFamily="34" charset="0"/>
            </a:endParaRPr>
          </a:p>
        </p:txBody>
      </p:sp>
      <p:pic>
        <p:nvPicPr>
          <p:cNvPr id="15" name="Picture 14" descr="icon_6724.png"/>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02938" y="2226378"/>
            <a:ext cx="944576" cy="87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553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13</a:t>
            </a:fld>
            <a:endParaRPr lang="en-US" dirty="0"/>
          </a:p>
        </p:txBody>
      </p:sp>
      <p:pic>
        <p:nvPicPr>
          <p:cNvPr id="3" name="Picture 2"/>
          <p:cNvPicPr>
            <a:picLocks noChangeAspect="1"/>
          </p:cNvPicPr>
          <p:nvPr/>
        </p:nvPicPr>
        <p:blipFill rotWithShape="1">
          <a:blip r:embed="rId3"/>
          <a:srcRect l="56012" t="38232" r="5792" b="25122"/>
          <a:stretch/>
        </p:blipFill>
        <p:spPr>
          <a:xfrm>
            <a:off x="392617" y="2392151"/>
            <a:ext cx="11384463" cy="3071947"/>
          </a:xfrm>
          <a:prstGeom prst="rect">
            <a:avLst/>
          </a:prstGeom>
        </p:spPr>
      </p:pic>
      <p:sp>
        <p:nvSpPr>
          <p:cNvPr id="11" name="Title 1"/>
          <p:cNvSpPr>
            <a:spLocks noGrp="1"/>
          </p:cNvSpPr>
          <p:nvPr>
            <p:ph type="title"/>
          </p:nvPr>
        </p:nvSpPr>
        <p:spPr>
          <a:xfrm>
            <a:off x="1970049" y="110054"/>
            <a:ext cx="8229600" cy="685800"/>
          </a:xfrm>
        </p:spPr>
        <p:txBody>
          <a:bodyPr>
            <a:normAutofit fontScale="90000"/>
          </a:bodyPr>
          <a:lstStyle/>
          <a:p>
            <a:r>
              <a:rPr lang="nl-NL" sz="2800" dirty="0">
                <a:solidFill>
                  <a:schemeClr val="bg1"/>
                </a:solidFill>
                <a:latin typeface="+mn-lt"/>
              </a:rPr>
              <a:t>The Resilience Marker</a:t>
            </a:r>
            <a:br>
              <a:rPr lang="nl-NL" sz="2800" dirty="0">
                <a:solidFill>
                  <a:schemeClr val="bg1"/>
                </a:solidFill>
                <a:latin typeface="+mn-lt"/>
              </a:rPr>
            </a:br>
            <a:r>
              <a:rPr lang="nl-NL" sz="2800" b="0" dirty="0">
                <a:solidFill>
                  <a:schemeClr val="bg1"/>
                </a:solidFill>
                <a:latin typeface="+mn-lt"/>
              </a:rPr>
              <a:t>Step-by-Step: Project Information (1)</a:t>
            </a:r>
            <a:endParaRPr lang="en-GB" sz="2800" b="0" dirty="0">
              <a:solidFill>
                <a:schemeClr val="bg1"/>
              </a:solidFill>
              <a:latin typeface="+mn-lt"/>
            </a:endParaRPr>
          </a:p>
        </p:txBody>
      </p:sp>
      <p:pic>
        <p:nvPicPr>
          <p:cNvPr id="12" name="Picture 11"/>
          <p:cNvPicPr>
            <a:picLocks noChangeAspect="1"/>
          </p:cNvPicPr>
          <p:nvPr/>
        </p:nvPicPr>
        <p:blipFill>
          <a:blip r:embed="rId4"/>
          <a:stretch>
            <a:fillRect/>
          </a:stretch>
        </p:blipFill>
        <p:spPr>
          <a:xfrm>
            <a:off x="0" y="1143290"/>
            <a:ext cx="3797258" cy="636129"/>
          </a:xfrm>
          <a:prstGeom prst="rect">
            <a:avLst/>
          </a:prstGeom>
        </p:spPr>
      </p:pic>
    </p:spTree>
    <p:extLst>
      <p:ext uri="{BB962C8B-B14F-4D97-AF65-F5344CB8AC3E}">
        <p14:creationId xmlns:p14="http://schemas.microsoft.com/office/powerpoint/2010/main" val="40970520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14</a:t>
            </a:fld>
            <a:endParaRPr lang="en-US" dirty="0"/>
          </a:p>
        </p:txBody>
      </p:sp>
      <p:sp>
        <p:nvSpPr>
          <p:cNvPr id="7" name="Title 1"/>
          <p:cNvSpPr>
            <a:spLocks noGrp="1"/>
          </p:cNvSpPr>
          <p:nvPr>
            <p:ph type="title"/>
          </p:nvPr>
        </p:nvSpPr>
        <p:spPr>
          <a:xfrm>
            <a:off x="1970049" y="110054"/>
            <a:ext cx="8229600" cy="685800"/>
          </a:xfrm>
        </p:spPr>
        <p:txBody>
          <a:bodyPr>
            <a:normAutofit fontScale="90000"/>
          </a:bodyPr>
          <a:lstStyle/>
          <a:p>
            <a:r>
              <a:rPr lang="nl-NL" sz="2800" dirty="0">
                <a:solidFill>
                  <a:schemeClr val="bg1"/>
                </a:solidFill>
                <a:latin typeface="+mn-lt"/>
              </a:rPr>
              <a:t>The Resilience Marker</a:t>
            </a:r>
            <a:br>
              <a:rPr lang="nl-NL" sz="2800" dirty="0">
                <a:solidFill>
                  <a:schemeClr val="bg1"/>
                </a:solidFill>
                <a:latin typeface="+mn-lt"/>
              </a:rPr>
            </a:br>
            <a:r>
              <a:rPr lang="nl-NL" sz="2800" b="0" dirty="0">
                <a:solidFill>
                  <a:schemeClr val="bg1"/>
                </a:solidFill>
                <a:latin typeface="+mn-lt"/>
              </a:rPr>
              <a:t>Step-by-Step: Project Information (2)</a:t>
            </a:r>
            <a:endParaRPr lang="en-GB" sz="2800" b="0" dirty="0">
              <a:solidFill>
                <a:schemeClr val="bg1"/>
              </a:solidFill>
              <a:latin typeface="+mn-lt"/>
            </a:endParaRPr>
          </a:p>
        </p:txBody>
      </p:sp>
      <p:pic>
        <p:nvPicPr>
          <p:cNvPr id="2" name="Picture 1"/>
          <p:cNvPicPr>
            <a:picLocks noChangeAspect="1"/>
          </p:cNvPicPr>
          <p:nvPr/>
        </p:nvPicPr>
        <p:blipFill rotWithShape="1">
          <a:blip r:embed="rId3"/>
          <a:srcRect t="-1" b="87309"/>
          <a:stretch/>
        </p:blipFill>
        <p:spPr>
          <a:xfrm>
            <a:off x="838200" y="1764905"/>
            <a:ext cx="8328960" cy="514733"/>
          </a:xfrm>
          <a:prstGeom prst="rect">
            <a:avLst/>
          </a:prstGeom>
        </p:spPr>
      </p:pic>
      <p:sp>
        <p:nvSpPr>
          <p:cNvPr id="15" name="Cloud Callout 14"/>
          <p:cNvSpPr/>
          <p:nvPr/>
        </p:nvSpPr>
        <p:spPr>
          <a:xfrm>
            <a:off x="9370343" y="-382325"/>
            <a:ext cx="4755137" cy="3100039"/>
          </a:xfrm>
          <a:prstGeom prst="cloudCallout">
            <a:avLst>
              <a:gd name="adj1" fmla="val -60700"/>
              <a:gd name="adj2" fmla="val 3153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0" name="Picture 2" descr="Afbeeldingsresultaat voor risk matrix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9396" y="654557"/>
            <a:ext cx="2209804" cy="14392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5"/>
          <a:srcRect t="17067" b="9350"/>
          <a:stretch/>
        </p:blipFill>
        <p:spPr>
          <a:xfrm>
            <a:off x="0" y="1251857"/>
            <a:ext cx="3797258" cy="468086"/>
          </a:xfrm>
          <a:prstGeom prst="rect">
            <a:avLst/>
          </a:prstGeom>
        </p:spPr>
      </p:pic>
      <p:pic>
        <p:nvPicPr>
          <p:cNvPr id="20" name="Picture 19"/>
          <p:cNvPicPr>
            <a:picLocks noChangeAspect="1"/>
          </p:cNvPicPr>
          <p:nvPr/>
        </p:nvPicPr>
        <p:blipFill rotWithShape="1">
          <a:blip r:embed="rId6"/>
          <a:srcRect t="71994"/>
          <a:stretch/>
        </p:blipFill>
        <p:spPr>
          <a:xfrm>
            <a:off x="1837755" y="5563808"/>
            <a:ext cx="8328960" cy="1135895"/>
          </a:xfrm>
          <a:prstGeom prst="rect">
            <a:avLst/>
          </a:prstGeom>
        </p:spPr>
      </p:pic>
      <p:pic>
        <p:nvPicPr>
          <p:cNvPr id="11" name="Picture 10"/>
          <p:cNvPicPr>
            <a:picLocks noChangeAspect="1"/>
          </p:cNvPicPr>
          <p:nvPr/>
        </p:nvPicPr>
        <p:blipFill rotWithShape="1">
          <a:blip r:embed="rId3"/>
          <a:srcRect t="14033" b="27456"/>
          <a:stretch/>
        </p:blipFill>
        <p:spPr>
          <a:xfrm>
            <a:off x="1111440" y="3018624"/>
            <a:ext cx="9372204" cy="2670328"/>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3838" y="2450982"/>
            <a:ext cx="438226" cy="533464"/>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7234" y="2450982"/>
            <a:ext cx="459021" cy="496077"/>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16837" y="2452574"/>
            <a:ext cx="503955" cy="503955"/>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710" y="2426990"/>
            <a:ext cx="710996" cy="523892"/>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82073" y="2428911"/>
            <a:ext cx="646480" cy="563276"/>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82445" y="2430174"/>
            <a:ext cx="717145" cy="569522"/>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67160" y="2457115"/>
            <a:ext cx="540548" cy="521198"/>
          </a:xfrm>
          <a:prstGeom prst="rect">
            <a:avLst/>
          </a:prstGeom>
        </p:spPr>
      </p:pic>
      <p:cxnSp>
        <p:nvCxnSpPr>
          <p:cNvPr id="18" name="Straight Connector 17"/>
          <p:cNvCxnSpPr/>
          <p:nvPr/>
        </p:nvCxnSpPr>
        <p:spPr>
          <a:xfrm>
            <a:off x="2100943" y="1992085"/>
            <a:ext cx="1944000" cy="0"/>
          </a:xfrm>
          <a:prstGeom prst="line">
            <a:avLst/>
          </a:prstGeom>
          <a:ln w="762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914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15</a:t>
            </a:fld>
            <a:endParaRPr lang="en-US" dirty="0"/>
          </a:p>
        </p:txBody>
      </p:sp>
      <p:sp>
        <p:nvSpPr>
          <p:cNvPr id="10" name="Title 1"/>
          <p:cNvSpPr txBox="1">
            <a:spLocks/>
          </p:cNvSpPr>
          <p:nvPr/>
        </p:nvSpPr>
        <p:spPr>
          <a:xfrm>
            <a:off x="1970049" y="110054"/>
            <a:ext cx="8229600" cy="685800"/>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4400" b="1" i="0" kern="1200">
                <a:solidFill>
                  <a:schemeClr val="tx1"/>
                </a:solidFill>
                <a:latin typeface="Arial"/>
                <a:ea typeface="+mj-ea"/>
                <a:cs typeface="Arial"/>
              </a:defRPr>
            </a:lvl1pPr>
          </a:lstStyle>
          <a:p>
            <a:r>
              <a:rPr lang="nl-NL" sz="2800" dirty="0">
                <a:solidFill>
                  <a:schemeClr val="bg1"/>
                </a:solidFill>
                <a:latin typeface="+mn-lt"/>
              </a:rPr>
              <a:t>The Resilience Marker Step-by-Step: </a:t>
            </a:r>
            <a:br>
              <a:rPr lang="nl-NL" sz="2800" dirty="0">
                <a:solidFill>
                  <a:schemeClr val="bg1"/>
                </a:solidFill>
                <a:latin typeface="+mn-lt"/>
              </a:rPr>
            </a:br>
            <a:r>
              <a:rPr lang="nl-NL" sz="2800" b="0" dirty="0">
                <a:solidFill>
                  <a:schemeClr val="bg1"/>
                </a:solidFill>
                <a:latin typeface="+mn-lt"/>
              </a:rPr>
              <a:t>Marker </a:t>
            </a:r>
            <a:r>
              <a:rPr lang="nl-NL" sz="2800" b="0" dirty="0" err="1">
                <a:solidFill>
                  <a:schemeClr val="bg1"/>
                </a:solidFill>
                <a:latin typeface="+mn-lt"/>
              </a:rPr>
              <a:t>Questions</a:t>
            </a:r>
            <a:endParaRPr lang="en-GB" sz="2800" b="0" dirty="0">
              <a:solidFill>
                <a:schemeClr val="bg1"/>
              </a:solidFill>
              <a:latin typeface="+mn-lt"/>
            </a:endParaRPr>
          </a:p>
        </p:txBody>
      </p:sp>
      <p:sp>
        <p:nvSpPr>
          <p:cNvPr id="12" name="Content Placeholder 2"/>
          <p:cNvSpPr txBox="1">
            <a:spLocks/>
          </p:cNvSpPr>
          <p:nvPr/>
        </p:nvSpPr>
        <p:spPr>
          <a:xfrm>
            <a:off x="697952" y="1271002"/>
            <a:ext cx="10972800" cy="88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a:ea typeface="+mn-ea"/>
                <a:cs typeface="Arial"/>
              </a:defRPr>
            </a:lvl1pPr>
            <a:lvl2pPr marL="4572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2pPr>
            <a:lvl3pPr marL="6858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914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4pPr>
            <a:lvl5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US" sz="3200" dirty="0">
                <a:latin typeface="+mn-lt"/>
              </a:rPr>
              <a:t>Analysis</a:t>
            </a:r>
          </a:p>
        </p:txBody>
      </p:sp>
      <p:pic>
        <p:nvPicPr>
          <p:cNvPr id="15" name="Picture 14"/>
          <p:cNvPicPr>
            <a:picLocks noChangeAspect="1"/>
          </p:cNvPicPr>
          <p:nvPr/>
        </p:nvPicPr>
        <p:blipFill>
          <a:blip r:embed="rId3"/>
          <a:stretch>
            <a:fillRect/>
          </a:stretch>
        </p:blipFill>
        <p:spPr>
          <a:xfrm>
            <a:off x="1836234" y="1713914"/>
            <a:ext cx="8497229" cy="3053165"/>
          </a:xfrm>
          <a:prstGeom prst="rect">
            <a:avLst/>
          </a:prstGeom>
        </p:spPr>
      </p:pic>
      <p:pic>
        <p:nvPicPr>
          <p:cNvPr id="16" name="Picture 15"/>
          <p:cNvPicPr>
            <a:picLocks noChangeAspect="1"/>
          </p:cNvPicPr>
          <p:nvPr/>
        </p:nvPicPr>
        <p:blipFill>
          <a:blip r:embed="rId4"/>
          <a:stretch>
            <a:fillRect/>
          </a:stretch>
        </p:blipFill>
        <p:spPr>
          <a:xfrm>
            <a:off x="2430108" y="5105582"/>
            <a:ext cx="7508488" cy="1667975"/>
          </a:xfrm>
          <a:prstGeom prst="rect">
            <a:avLst/>
          </a:prstGeom>
        </p:spPr>
      </p:pic>
      <p:pic>
        <p:nvPicPr>
          <p:cNvPr id="17" name="Picture 16"/>
          <p:cNvPicPr>
            <a:picLocks noChangeAspect="1"/>
          </p:cNvPicPr>
          <p:nvPr/>
        </p:nvPicPr>
        <p:blipFill>
          <a:blip r:embed="rId5"/>
          <a:stretch>
            <a:fillRect/>
          </a:stretch>
        </p:blipFill>
        <p:spPr>
          <a:xfrm>
            <a:off x="0" y="1143291"/>
            <a:ext cx="3235944" cy="616548"/>
          </a:xfrm>
          <a:prstGeom prst="rect">
            <a:avLst/>
          </a:prstGeom>
        </p:spPr>
      </p:pic>
      <p:sp>
        <p:nvSpPr>
          <p:cNvPr id="20" name="Bent Arrow 19"/>
          <p:cNvSpPr/>
          <p:nvPr/>
        </p:nvSpPr>
        <p:spPr>
          <a:xfrm flipV="1">
            <a:off x="5374886" y="3844664"/>
            <a:ext cx="1349298" cy="535258"/>
          </a:xfrm>
          <a:prstGeom prst="bentArrow">
            <a:avLst>
              <a:gd name="adj1" fmla="val 8333"/>
              <a:gd name="adj2" fmla="val 25000"/>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1" name="TextBox 20"/>
          <p:cNvSpPr txBox="1"/>
          <p:nvPr/>
        </p:nvSpPr>
        <p:spPr>
          <a:xfrm>
            <a:off x="5174164" y="4270403"/>
            <a:ext cx="1550020" cy="338554"/>
          </a:xfrm>
          <a:prstGeom prst="rect">
            <a:avLst/>
          </a:prstGeom>
          <a:noFill/>
        </p:spPr>
        <p:txBody>
          <a:bodyPr wrap="square" rtlCol="0">
            <a:spAutoFit/>
          </a:bodyPr>
          <a:lstStyle/>
          <a:p>
            <a:pPr algn="ctr"/>
            <a:r>
              <a:rPr lang="nl-NL" sz="1600" b="1" dirty="0">
                <a:solidFill>
                  <a:schemeClr val="accent1"/>
                </a:solidFill>
              </a:rPr>
              <a:t>+ </a:t>
            </a:r>
            <a:r>
              <a:rPr lang="nl-NL" sz="1600" b="1" dirty="0" err="1">
                <a:solidFill>
                  <a:schemeClr val="accent1"/>
                </a:solidFill>
              </a:rPr>
              <a:t>primary</a:t>
            </a:r>
            <a:r>
              <a:rPr lang="nl-NL" sz="1600" b="1" dirty="0">
                <a:solidFill>
                  <a:schemeClr val="accent1"/>
                </a:solidFill>
              </a:rPr>
              <a:t> data</a:t>
            </a:r>
          </a:p>
        </p:txBody>
      </p:sp>
      <p:sp>
        <p:nvSpPr>
          <p:cNvPr id="22" name="Bent Arrow 21"/>
          <p:cNvSpPr/>
          <p:nvPr/>
        </p:nvSpPr>
        <p:spPr>
          <a:xfrm flipV="1">
            <a:off x="6960227" y="4244302"/>
            <a:ext cx="1349298" cy="535258"/>
          </a:xfrm>
          <a:prstGeom prst="bentArrow">
            <a:avLst>
              <a:gd name="adj1" fmla="val 8333"/>
              <a:gd name="adj2" fmla="val 25000"/>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3" name="TextBox 22"/>
          <p:cNvSpPr txBox="1"/>
          <p:nvPr/>
        </p:nvSpPr>
        <p:spPr>
          <a:xfrm>
            <a:off x="6709328" y="4705944"/>
            <a:ext cx="1851095" cy="338554"/>
          </a:xfrm>
          <a:prstGeom prst="rect">
            <a:avLst/>
          </a:prstGeom>
          <a:noFill/>
        </p:spPr>
        <p:txBody>
          <a:bodyPr wrap="square" rtlCol="0">
            <a:spAutoFit/>
          </a:bodyPr>
          <a:lstStyle/>
          <a:p>
            <a:pPr algn="ctr"/>
            <a:r>
              <a:rPr lang="nl-NL" sz="1600" b="1" dirty="0">
                <a:solidFill>
                  <a:schemeClr val="accent1"/>
                </a:solidFill>
              </a:rPr>
              <a:t>+ forward-</a:t>
            </a:r>
            <a:r>
              <a:rPr lang="nl-NL" sz="1600" b="1" dirty="0" err="1">
                <a:solidFill>
                  <a:schemeClr val="accent1"/>
                </a:solidFill>
              </a:rPr>
              <a:t>looking</a:t>
            </a:r>
            <a:endParaRPr lang="nl-NL" sz="1600" b="1" dirty="0">
              <a:solidFill>
                <a:schemeClr val="accent1"/>
              </a:solidFill>
            </a:endParaRPr>
          </a:p>
        </p:txBody>
      </p:sp>
      <p:sp>
        <p:nvSpPr>
          <p:cNvPr id="24" name="Bent Arrow 23"/>
          <p:cNvSpPr/>
          <p:nvPr/>
        </p:nvSpPr>
        <p:spPr>
          <a:xfrm flipV="1">
            <a:off x="8610609" y="4375679"/>
            <a:ext cx="1349298" cy="535258"/>
          </a:xfrm>
          <a:prstGeom prst="bentArrow">
            <a:avLst>
              <a:gd name="adj1" fmla="val 8333"/>
              <a:gd name="adj2" fmla="val 25000"/>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5" name="TextBox 24"/>
          <p:cNvSpPr txBox="1"/>
          <p:nvPr/>
        </p:nvSpPr>
        <p:spPr>
          <a:xfrm>
            <a:off x="8323469" y="4838647"/>
            <a:ext cx="1923577" cy="338554"/>
          </a:xfrm>
          <a:prstGeom prst="rect">
            <a:avLst/>
          </a:prstGeom>
          <a:noFill/>
        </p:spPr>
        <p:txBody>
          <a:bodyPr wrap="square" rtlCol="0">
            <a:spAutoFit/>
          </a:bodyPr>
          <a:lstStyle/>
          <a:p>
            <a:pPr algn="ctr"/>
            <a:r>
              <a:rPr lang="nl-NL" sz="1600" b="1" dirty="0">
                <a:solidFill>
                  <a:schemeClr val="accent1"/>
                </a:solidFill>
              </a:rPr>
              <a:t>+ </a:t>
            </a:r>
            <a:r>
              <a:rPr lang="nl-NL" sz="1600" b="1" dirty="0" err="1">
                <a:solidFill>
                  <a:schemeClr val="accent1"/>
                </a:solidFill>
              </a:rPr>
              <a:t>regularly</a:t>
            </a:r>
            <a:r>
              <a:rPr lang="nl-NL" sz="1600" b="1" dirty="0">
                <a:solidFill>
                  <a:schemeClr val="accent1"/>
                </a:solidFill>
              </a:rPr>
              <a:t> </a:t>
            </a:r>
            <a:r>
              <a:rPr lang="nl-NL" sz="1600" b="1" dirty="0" err="1">
                <a:solidFill>
                  <a:schemeClr val="accent1"/>
                </a:solidFill>
              </a:rPr>
              <a:t>updated</a:t>
            </a:r>
            <a:endParaRPr lang="nl-NL" sz="1600" b="1" dirty="0">
              <a:solidFill>
                <a:schemeClr val="accent1"/>
              </a:solidFill>
            </a:endParaRPr>
          </a:p>
        </p:txBody>
      </p:sp>
      <p:sp>
        <p:nvSpPr>
          <p:cNvPr id="26" name="TextBox 25"/>
          <p:cNvSpPr txBox="1"/>
          <p:nvPr/>
        </p:nvSpPr>
        <p:spPr>
          <a:xfrm>
            <a:off x="3724505" y="3861917"/>
            <a:ext cx="1550020" cy="338554"/>
          </a:xfrm>
          <a:prstGeom prst="rect">
            <a:avLst/>
          </a:prstGeom>
          <a:noFill/>
        </p:spPr>
        <p:txBody>
          <a:bodyPr wrap="square" rtlCol="0">
            <a:spAutoFit/>
          </a:bodyPr>
          <a:lstStyle/>
          <a:p>
            <a:pPr algn="ctr"/>
            <a:r>
              <a:rPr lang="nl-NL" sz="1600" b="1" dirty="0" err="1">
                <a:solidFill>
                  <a:schemeClr val="accent1"/>
                </a:solidFill>
              </a:rPr>
              <a:t>secondary</a:t>
            </a:r>
            <a:r>
              <a:rPr lang="nl-NL" sz="1600" b="1" dirty="0">
                <a:solidFill>
                  <a:schemeClr val="accent1"/>
                </a:solidFill>
              </a:rPr>
              <a:t> data</a:t>
            </a:r>
          </a:p>
        </p:txBody>
      </p:sp>
    </p:spTree>
    <p:extLst>
      <p:ext uri="{BB962C8B-B14F-4D97-AF65-F5344CB8AC3E}">
        <p14:creationId xmlns:p14="http://schemas.microsoft.com/office/powerpoint/2010/main" val="2589828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16</a:t>
            </a:fld>
            <a:endParaRPr lang="en-US" dirty="0"/>
          </a:p>
        </p:txBody>
      </p:sp>
      <p:sp>
        <p:nvSpPr>
          <p:cNvPr id="10" name="Title 1"/>
          <p:cNvSpPr txBox="1">
            <a:spLocks/>
          </p:cNvSpPr>
          <p:nvPr/>
        </p:nvSpPr>
        <p:spPr>
          <a:xfrm>
            <a:off x="1970049" y="110054"/>
            <a:ext cx="8229600" cy="685800"/>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4400" b="1" i="0" kern="1200">
                <a:solidFill>
                  <a:schemeClr val="tx1"/>
                </a:solidFill>
                <a:latin typeface="Arial"/>
                <a:ea typeface="+mj-ea"/>
                <a:cs typeface="Arial"/>
              </a:defRPr>
            </a:lvl1pPr>
          </a:lstStyle>
          <a:p>
            <a:r>
              <a:rPr lang="nl-NL" sz="2800" dirty="0">
                <a:solidFill>
                  <a:schemeClr val="bg1"/>
                </a:solidFill>
                <a:latin typeface="+mn-lt"/>
              </a:rPr>
              <a:t>The Resilience Marker Step-by-Step: </a:t>
            </a:r>
            <a:br>
              <a:rPr lang="nl-NL" sz="2800" dirty="0">
                <a:solidFill>
                  <a:schemeClr val="bg1"/>
                </a:solidFill>
                <a:latin typeface="+mn-lt"/>
              </a:rPr>
            </a:br>
            <a:r>
              <a:rPr lang="nl-NL" sz="2800" b="0" dirty="0">
                <a:solidFill>
                  <a:schemeClr val="bg1"/>
                </a:solidFill>
                <a:latin typeface="+mn-lt"/>
              </a:rPr>
              <a:t>Marker </a:t>
            </a:r>
            <a:r>
              <a:rPr lang="nl-NL" sz="2800" b="0" dirty="0" err="1">
                <a:solidFill>
                  <a:schemeClr val="bg1"/>
                </a:solidFill>
                <a:latin typeface="+mn-lt"/>
              </a:rPr>
              <a:t>Questions</a:t>
            </a:r>
            <a:endParaRPr lang="en-GB" sz="2800" b="0" dirty="0">
              <a:solidFill>
                <a:schemeClr val="bg1"/>
              </a:solidFill>
              <a:latin typeface="+mn-lt"/>
            </a:endParaRPr>
          </a:p>
        </p:txBody>
      </p:sp>
      <p:sp>
        <p:nvSpPr>
          <p:cNvPr id="12" name="Content Placeholder 2"/>
          <p:cNvSpPr txBox="1">
            <a:spLocks/>
          </p:cNvSpPr>
          <p:nvPr/>
        </p:nvSpPr>
        <p:spPr>
          <a:xfrm>
            <a:off x="697952" y="1271002"/>
            <a:ext cx="10972800" cy="88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a:ea typeface="+mn-ea"/>
                <a:cs typeface="Arial"/>
              </a:defRPr>
            </a:lvl1pPr>
            <a:lvl2pPr marL="4572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2pPr>
            <a:lvl3pPr marL="6858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914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4pPr>
            <a:lvl5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US" sz="3200" dirty="0">
                <a:latin typeface="+mn-lt"/>
              </a:rPr>
              <a:t>Capacities</a:t>
            </a:r>
          </a:p>
        </p:txBody>
      </p:sp>
      <p:pic>
        <p:nvPicPr>
          <p:cNvPr id="2" name="Picture 1"/>
          <p:cNvPicPr>
            <a:picLocks noChangeAspect="1"/>
          </p:cNvPicPr>
          <p:nvPr/>
        </p:nvPicPr>
        <p:blipFill rotWithShape="1">
          <a:blip r:embed="rId3"/>
          <a:srcRect b="80941"/>
          <a:stretch/>
        </p:blipFill>
        <p:spPr>
          <a:xfrm>
            <a:off x="1549162" y="1814255"/>
            <a:ext cx="9499911" cy="619827"/>
          </a:xfrm>
          <a:prstGeom prst="rect">
            <a:avLst/>
          </a:prstGeom>
        </p:spPr>
      </p:pic>
      <p:pic>
        <p:nvPicPr>
          <p:cNvPr id="3" name="Picture 2"/>
          <p:cNvPicPr>
            <a:picLocks noChangeAspect="1"/>
          </p:cNvPicPr>
          <p:nvPr/>
        </p:nvPicPr>
        <p:blipFill rotWithShape="1">
          <a:blip r:embed="rId4"/>
          <a:srcRect t="23416" b="3112"/>
          <a:stretch/>
        </p:blipFill>
        <p:spPr>
          <a:xfrm>
            <a:off x="263943" y="3643373"/>
            <a:ext cx="11089857" cy="2789370"/>
          </a:xfrm>
          <a:prstGeom prst="rect">
            <a:avLst/>
          </a:prstGeom>
        </p:spPr>
      </p:pic>
      <p:pic>
        <p:nvPicPr>
          <p:cNvPr id="18" name="Picture 17"/>
          <p:cNvPicPr>
            <a:picLocks noChangeAspect="1"/>
          </p:cNvPicPr>
          <p:nvPr/>
        </p:nvPicPr>
        <p:blipFill>
          <a:blip r:embed="rId5"/>
          <a:stretch>
            <a:fillRect/>
          </a:stretch>
        </p:blipFill>
        <p:spPr>
          <a:xfrm>
            <a:off x="0" y="1143291"/>
            <a:ext cx="3235944" cy="61654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209801" y="2595722"/>
            <a:ext cx="1000701" cy="9360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4516" y="2743624"/>
            <a:ext cx="1080000" cy="66640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4516" y="2581383"/>
            <a:ext cx="936000" cy="95682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20042" y="2623327"/>
            <a:ext cx="1116000" cy="938680"/>
          </a:xfrm>
          <a:prstGeom prst="rect">
            <a:avLst/>
          </a:prstGeom>
        </p:spPr>
      </p:pic>
    </p:spTree>
    <p:extLst>
      <p:ext uri="{BB962C8B-B14F-4D97-AF65-F5344CB8AC3E}">
        <p14:creationId xmlns:p14="http://schemas.microsoft.com/office/powerpoint/2010/main" val="63422196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17</a:t>
            </a:fld>
            <a:endParaRPr lang="en-US" dirty="0"/>
          </a:p>
        </p:txBody>
      </p:sp>
      <p:sp>
        <p:nvSpPr>
          <p:cNvPr id="10" name="Title 1"/>
          <p:cNvSpPr txBox="1">
            <a:spLocks/>
          </p:cNvSpPr>
          <p:nvPr/>
        </p:nvSpPr>
        <p:spPr>
          <a:xfrm>
            <a:off x="1970049" y="110054"/>
            <a:ext cx="8229600" cy="685800"/>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4400" b="1" i="0" kern="1200">
                <a:solidFill>
                  <a:schemeClr val="tx1"/>
                </a:solidFill>
                <a:latin typeface="Arial"/>
                <a:ea typeface="+mj-ea"/>
                <a:cs typeface="Arial"/>
              </a:defRPr>
            </a:lvl1pPr>
          </a:lstStyle>
          <a:p>
            <a:r>
              <a:rPr lang="nl-NL" sz="2800" dirty="0">
                <a:solidFill>
                  <a:schemeClr val="bg1"/>
                </a:solidFill>
                <a:latin typeface="+mn-lt"/>
              </a:rPr>
              <a:t>The Resilience Marker Step-by-Step: </a:t>
            </a:r>
            <a:br>
              <a:rPr lang="nl-NL" sz="2800" dirty="0">
                <a:solidFill>
                  <a:schemeClr val="bg1"/>
                </a:solidFill>
                <a:latin typeface="+mn-lt"/>
              </a:rPr>
            </a:br>
            <a:r>
              <a:rPr lang="nl-NL" sz="2800" b="0" dirty="0">
                <a:solidFill>
                  <a:schemeClr val="bg1"/>
                </a:solidFill>
                <a:latin typeface="+mn-lt"/>
              </a:rPr>
              <a:t>Marker </a:t>
            </a:r>
            <a:r>
              <a:rPr lang="nl-NL" sz="2800" b="0" dirty="0" err="1">
                <a:solidFill>
                  <a:schemeClr val="bg1"/>
                </a:solidFill>
                <a:latin typeface="+mn-lt"/>
              </a:rPr>
              <a:t>Questions</a:t>
            </a:r>
            <a:endParaRPr lang="en-GB" sz="2800" b="0" dirty="0">
              <a:solidFill>
                <a:schemeClr val="bg1"/>
              </a:solidFill>
              <a:latin typeface="+mn-lt"/>
            </a:endParaRPr>
          </a:p>
        </p:txBody>
      </p:sp>
      <p:sp>
        <p:nvSpPr>
          <p:cNvPr id="12" name="Content Placeholder 2"/>
          <p:cNvSpPr txBox="1">
            <a:spLocks/>
          </p:cNvSpPr>
          <p:nvPr/>
        </p:nvSpPr>
        <p:spPr>
          <a:xfrm>
            <a:off x="697952" y="1271002"/>
            <a:ext cx="10972800" cy="88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a:ea typeface="+mn-ea"/>
                <a:cs typeface="Arial"/>
              </a:defRPr>
            </a:lvl1pPr>
            <a:lvl2pPr marL="4572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2pPr>
            <a:lvl3pPr marL="6858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914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4pPr>
            <a:lvl5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US" sz="3200" dirty="0">
                <a:latin typeface="+mn-lt"/>
              </a:rPr>
              <a:t>Assets</a:t>
            </a:r>
          </a:p>
        </p:txBody>
      </p:sp>
      <p:pic>
        <p:nvPicPr>
          <p:cNvPr id="6" name="Picture 5"/>
          <p:cNvPicPr>
            <a:picLocks noChangeAspect="1"/>
          </p:cNvPicPr>
          <p:nvPr/>
        </p:nvPicPr>
        <p:blipFill rotWithShape="1">
          <a:blip r:embed="rId3"/>
          <a:srcRect b="79434"/>
          <a:stretch/>
        </p:blipFill>
        <p:spPr>
          <a:xfrm>
            <a:off x="1663390" y="1714301"/>
            <a:ext cx="9690410" cy="823239"/>
          </a:xfrm>
          <a:prstGeom prst="rect">
            <a:avLst/>
          </a:prstGeom>
        </p:spPr>
      </p:pic>
      <p:pic>
        <p:nvPicPr>
          <p:cNvPr id="7" name="Picture 6"/>
          <p:cNvPicPr>
            <a:picLocks noChangeAspect="1"/>
          </p:cNvPicPr>
          <p:nvPr/>
        </p:nvPicPr>
        <p:blipFill rotWithShape="1">
          <a:blip r:embed="rId4"/>
          <a:srcRect t="22213" b="7156"/>
          <a:stretch/>
        </p:blipFill>
        <p:spPr>
          <a:xfrm>
            <a:off x="849086" y="3559614"/>
            <a:ext cx="10065664" cy="2936841"/>
          </a:xfrm>
          <a:prstGeom prst="rect">
            <a:avLst/>
          </a:prstGeom>
        </p:spPr>
      </p:pic>
      <p:pic>
        <p:nvPicPr>
          <p:cNvPr id="20" name="Picture 19"/>
          <p:cNvPicPr>
            <a:picLocks noChangeAspect="1"/>
          </p:cNvPicPr>
          <p:nvPr/>
        </p:nvPicPr>
        <p:blipFill>
          <a:blip r:embed="rId5"/>
          <a:stretch>
            <a:fillRect/>
          </a:stretch>
        </p:blipFill>
        <p:spPr>
          <a:xfrm>
            <a:off x="0" y="1143291"/>
            <a:ext cx="3235944" cy="616548"/>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0289" y="2613081"/>
            <a:ext cx="936000" cy="93600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94882" y="2743067"/>
            <a:ext cx="864000" cy="79457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3579" y="2743067"/>
            <a:ext cx="936000" cy="767730"/>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4934" y="2754204"/>
            <a:ext cx="864000" cy="723684"/>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34739" y="2732721"/>
            <a:ext cx="1147461" cy="720000"/>
          </a:xfrm>
          <a:prstGeom prst="rect">
            <a:avLst/>
          </a:prstGeom>
        </p:spPr>
      </p:pic>
    </p:spTree>
    <p:extLst>
      <p:ext uri="{BB962C8B-B14F-4D97-AF65-F5344CB8AC3E}">
        <p14:creationId xmlns:p14="http://schemas.microsoft.com/office/powerpoint/2010/main" val="14088900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18</a:t>
            </a:fld>
            <a:endParaRPr lang="en-US" dirty="0"/>
          </a:p>
        </p:txBody>
      </p:sp>
      <p:sp>
        <p:nvSpPr>
          <p:cNvPr id="10" name="Title 1"/>
          <p:cNvSpPr txBox="1">
            <a:spLocks/>
          </p:cNvSpPr>
          <p:nvPr/>
        </p:nvSpPr>
        <p:spPr>
          <a:xfrm>
            <a:off x="1970049" y="110054"/>
            <a:ext cx="8229600" cy="685800"/>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4400" b="1" i="0" kern="1200">
                <a:solidFill>
                  <a:schemeClr val="tx1"/>
                </a:solidFill>
                <a:latin typeface="Arial"/>
                <a:ea typeface="+mj-ea"/>
                <a:cs typeface="Arial"/>
              </a:defRPr>
            </a:lvl1pPr>
          </a:lstStyle>
          <a:p>
            <a:r>
              <a:rPr lang="nl-NL" sz="2800" dirty="0">
                <a:solidFill>
                  <a:schemeClr val="bg1"/>
                </a:solidFill>
                <a:latin typeface="+mn-lt"/>
              </a:rPr>
              <a:t>The Resilience Marker Step-by-Step: </a:t>
            </a:r>
            <a:br>
              <a:rPr lang="nl-NL" sz="2800" dirty="0">
                <a:solidFill>
                  <a:schemeClr val="bg1"/>
                </a:solidFill>
                <a:latin typeface="+mn-lt"/>
              </a:rPr>
            </a:br>
            <a:r>
              <a:rPr lang="nl-NL" sz="2800" b="0" dirty="0">
                <a:solidFill>
                  <a:schemeClr val="bg1"/>
                </a:solidFill>
                <a:latin typeface="+mn-lt"/>
              </a:rPr>
              <a:t>Marker </a:t>
            </a:r>
            <a:r>
              <a:rPr lang="nl-NL" sz="2800" b="0" dirty="0" err="1">
                <a:solidFill>
                  <a:schemeClr val="bg1"/>
                </a:solidFill>
                <a:latin typeface="+mn-lt"/>
              </a:rPr>
              <a:t>Questions</a:t>
            </a:r>
            <a:endParaRPr lang="en-GB" sz="2800" b="0" dirty="0">
              <a:solidFill>
                <a:schemeClr val="bg1"/>
              </a:solidFill>
              <a:latin typeface="+mn-lt"/>
            </a:endParaRPr>
          </a:p>
        </p:txBody>
      </p:sp>
      <p:sp>
        <p:nvSpPr>
          <p:cNvPr id="12" name="Content Placeholder 2"/>
          <p:cNvSpPr txBox="1">
            <a:spLocks/>
          </p:cNvSpPr>
          <p:nvPr/>
        </p:nvSpPr>
        <p:spPr>
          <a:xfrm>
            <a:off x="697952" y="1271002"/>
            <a:ext cx="10972800" cy="88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a:ea typeface="+mn-ea"/>
                <a:cs typeface="Arial"/>
              </a:defRPr>
            </a:lvl1pPr>
            <a:lvl2pPr marL="4572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2pPr>
            <a:lvl3pPr marL="6858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914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4pPr>
            <a:lvl5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US" sz="3200" dirty="0">
                <a:latin typeface="+mn-lt"/>
              </a:rPr>
              <a:t>Drivers of risk</a:t>
            </a:r>
          </a:p>
        </p:txBody>
      </p:sp>
      <p:pic>
        <p:nvPicPr>
          <p:cNvPr id="2" name="Picture 1"/>
          <p:cNvPicPr>
            <a:picLocks noChangeAspect="1"/>
          </p:cNvPicPr>
          <p:nvPr/>
        </p:nvPicPr>
        <p:blipFill rotWithShape="1">
          <a:blip r:embed="rId3"/>
          <a:srcRect b="36386"/>
          <a:stretch/>
        </p:blipFill>
        <p:spPr>
          <a:xfrm>
            <a:off x="536711" y="1903531"/>
            <a:ext cx="11295282" cy="3017161"/>
          </a:xfrm>
          <a:prstGeom prst="rect">
            <a:avLst/>
          </a:prstGeom>
        </p:spPr>
      </p:pic>
      <p:pic>
        <p:nvPicPr>
          <p:cNvPr id="3" name="Picture 2"/>
          <p:cNvPicPr>
            <a:picLocks noChangeAspect="1"/>
          </p:cNvPicPr>
          <p:nvPr/>
        </p:nvPicPr>
        <p:blipFill rotWithShape="1">
          <a:blip r:embed="rId4"/>
          <a:srcRect t="64267"/>
          <a:stretch/>
        </p:blipFill>
        <p:spPr>
          <a:xfrm>
            <a:off x="1300715" y="4920692"/>
            <a:ext cx="9568268" cy="1435658"/>
          </a:xfrm>
          <a:prstGeom prst="rect">
            <a:avLst/>
          </a:prstGeom>
        </p:spPr>
      </p:pic>
      <p:pic>
        <p:nvPicPr>
          <p:cNvPr id="16" name="Picture 15"/>
          <p:cNvPicPr>
            <a:picLocks noChangeAspect="1"/>
          </p:cNvPicPr>
          <p:nvPr/>
        </p:nvPicPr>
        <p:blipFill>
          <a:blip r:embed="rId5"/>
          <a:stretch>
            <a:fillRect/>
          </a:stretch>
        </p:blipFill>
        <p:spPr>
          <a:xfrm>
            <a:off x="0" y="1143291"/>
            <a:ext cx="3235944" cy="616548"/>
          </a:xfrm>
          <a:prstGeom prst="rect">
            <a:avLst/>
          </a:prstGeom>
        </p:spPr>
      </p:pic>
    </p:spTree>
    <p:extLst>
      <p:ext uri="{BB962C8B-B14F-4D97-AF65-F5344CB8AC3E}">
        <p14:creationId xmlns:p14="http://schemas.microsoft.com/office/powerpoint/2010/main" val="133744044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19</a:t>
            </a:fld>
            <a:endParaRPr lang="en-US" dirty="0"/>
          </a:p>
        </p:txBody>
      </p:sp>
      <p:sp>
        <p:nvSpPr>
          <p:cNvPr id="10" name="Title 1"/>
          <p:cNvSpPr txBox="1">
            <a:spLocks/>
          </p:cNvSpPr>
          <p:nvPr/>
        </p:nvSpPr>
        <p:spPr>
          <a:xfrm>
            <a:off x="1970049" y="110054"/>
            <a:ext cx="8229600" cy="685800"/>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4400" b="1" i="0" kern="1200">
                <a:solidFill>
                  <a:schemeClr val="tx1"/>
                </a:solidFill>
                <a:latin typeface="Arial"/>
                <a:ea typeface="+mj-ea"/>
                <a:cs typeface="Arial"/>
              </a:defRPr>
            </a:lvl1pPr>
          </a:lstStyle>
          <a:p>
            <a:r>
              <a:rPr lang="nl-NL" sz="2800" dirty="0">
                <a:solidFill>
                  <a:schemeClr val="bg1"/>
                </a:solidFill>
                <a:latin typeface="+mn-lt"/>
              </a:rPr>
              <a:t>The Resilience Marker Step-by-Step: </a:t>
            </a:r>
            <a:br>
              <a:rPr lang="nl-NL" sz="2800" dirty="0">
                <a:solidFill>
                  <a:schemeClr val="bg1"/>
                </a:solidFill>
                <a:latin typeface="+mn-lt"/>
              </a:rPr>
            </a:br>
            <a:r>
              <a:rPr lang="nl-NL" sz="2800" b="0" dirty="0">
                <a:solidFill>
                  <a:schemeClr val="bg1"/>
                </a:solidFill>
                <a:latin typeface="+mn-lt"/>
              </a:rPr>
              <a:t>Marker </a:t>
            </a:r>
            <a:r>
              <a:rPr lang="nl-NL" sz="2800" b="0" dirty="0" err="1">
                <a:solidFill>
                  <a:schemeClr val="bg1"/>
                </a:solidFill>
                <a:latin typeface="+mn-lt"/>
              </a:rPr>
              <a:t>Questions</a:t>
            </a:r>
            <a:endParaRPr lang="en-GB" sz="2800" b="0" dirty="0">
              <a:solidFill>
                <a:schemeClr val="bg1"/>
              </a:solidFill>
              <a:latin typeface="+mn-lt"/>
            </a:endParaRPr>
          </a:p>
        </p:txBody>
      </p:sp>
      <p:sp>
        <p:nvSpPr>
          <p:cNvPr id="12" name="Content Placeholder 2"/>
          <p:cNvSpPr txBox="1">
            <a:spLocks/>
          </p:cNvSpPr>
          <p:nvPr/>
        </p:nvSpPr>
        <p:spPr>
          <a:xfrm>
            <a:off x="697952" y="1271002"/>
            <a:ext cx="10972800" cy="88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a:ea typeface="+mn-ea"/>
                <a:cs typeface="Arial"/>
              </a:defRPr>
            </a:lvl1pPr>
            <a:lvl2pPr marL="4572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2pPr>
            <a:lvl3pPr marL="6858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914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4pPr>
            <a:lvl5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US" sz="3200" dirty="0">
                <a:latin typeface="+mn-lt"/>
              </a:rPr>
              <a:t>Enabling environment</a:t>
            </a:r>
          </a:p>
        </p:txBody>
      </p:sp>
      <p:pic>
        <p:nvPicPr>
          <p:cNvPr id="6" name="Picture 5"/>
          <p:cNvPicPr>
            <a:picLocks noChangeAspect="1"/>
          </p:cNvPicPr>
          <p:nvPr/>
        </p:nvPicPr>
        <p:blipFill>
          <a:blip r:embed="rId3"/>
          <a:stretch>
            <a:fillRect/>
          </a:stretch>
        </p:blipFill>
        <p:spPr>
          <a:xfrm>
            <a:off x="910316" y="1828800"/>
            <a:ext cx="10443484" cy="3924348"/>
          </a:xfrm>
          <a:prstGeom prst="rect">
            <a:avLst/>
          </a:prstGeom>
        </p:spPr>
      </p:pic>
      <p:pic>
        <p:nvPicPr>
          <p:cNvPr id="9" name="Picture 8"/>
          <p:cNvPicPr>
            <a:picLocks noChangeAspect="1"/>
          </p:cNvPicPr>
          <p:nvPr/>
        </p:nvPicPr>
        <p:blipFill>
          <a:blip r:embed="rId4"/>
          <a:stretch>
            <a:fillRect/>
          </a:stretch>
        </p:blipFill>
        <p:spPr>
          <a:xfrm>
            <a:off x="0" y="1143291"/>
            <a:ext cx="3235944" cy="616548"/>
          </a:xfrm>
          <a:prstGeom prst="rect">
            <a:avLst/>
          </a:prstGeom>
        </p:spPr>
      </p:pic>
    </p:spTree>
    <p:extLst>
      <p:ext uri="{BB962C8B-B14F-4D97-AF65-F5344CB8AC3E}">
        <p14:creationId xmlns:p14="http://schemas.microsoft.com/office/powerpoint/2010/main" val="366286637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2</a:t>
            </a:fld>
            <a:endParaRPr lang="en-US" dirty="0"/>
          </a:p>
        </p:txBody>
      </p:sp>
      <p:sp>
        <p:nvSpPr>
          <p:cNvPr id="10" name="Content Placeholder 2"/>
          <p:cNvSpPr>
            <a:spLocks noGrp="1"/>
          </p:cNvSpPr>
          <p:nvPr>
            <p:ph idx="1"/>
          </p:nvPr>
        </p:nvSpPr>
        <p:spPr>
          <a:xfrm>
            <a:off x="609600" y="1371600"/>
            <a:ext cx="10972800" cy="4343400"/>
          </a:xfrm>
        </p:spPr>
        <p:txBody>
          <a:bodyPr>
            <a:normAutofit/>
          </a:bodyPr>
          <a:lstStyle/>
          <a:p>
            <a:pPr marL="0" indent="0">
              <a:buNone/>
            </a:pPr>
            <a:endParaRPr lang="nl-NL" dirty="0">
              <a:latin typeface="+mj-lt"/>
            </a:endParaRPr>
          </a:p>
          <a:p>
            <a:pPr marL="514350" indent="-514350">
              <a:buFont typeface="+mj-lt"/>
              <a:buAutoNum type="romanUcPeriod"/>
            </a:pPr>
            <a:r>
              <a:rPr lang="en-US" sz="2800" dirty="0">
                <a:latin typeface="+mj-lt"/>
              </a:rPr>
              <a:t>Background and context</a:t>
            </a:r>
          </a:p>
          <a:p>
            <a:pPr marL="514350" indent="-514350">
              <a:buFont typeface="+mj-lt"/>
              <a:buAutoNum type="romanUcPeriod"/>
            </a:pPr>
            <a:r>
              <a:rPr lang="en-US" sz="2800" dirty="0">
                <a:latin typeface="+mj-lt"/>
              </a:rPr>
              <a:t>The resilience marker step-by-step</a:t>
            </a:r>
          </a:p>
          <a:p>
            <a:pPr marL="514350" indent="-514350">
              <a:buFont typeface="+mj-lt"/>
              <a:buAutoNum type="romanUcPeriod"/>
            </a:pPr>
            <a:r>
              <a:rPr lang="en-US" sz="2800" dirty="0">
                <a:latin typeface="+mj-lt"/>
              </a:rPr>
              <a:t>Dissemination and use of resilience data</a:t>
            </a:r>
          </a:p>
          <a:p>
            <a:pPr marL="514350" indent="-514350">
              <a:buFont typeface="+mj-lt"/>
              <a:buAutoNum type="romanUcPeriod"/>
            </a:pPr>
            <a:r>
              <a:rPr lang="en-US" sz="2800" dirty="0">
                <a:latin typeface="+mj-lt"/>
              </a:rPr>
              <a:t>Conclusion and questions</a:t>
            </a:r>
          </a:p>
          <a:p>
            <a:pPr marL="0" indent="0">
              <a:buNone/>
            </a:pPr>
            <a:endParaRPr lang="nl-NL" b="1" dirty="0">
              <a:latin typeface="+mj-lt"/>
            </a:endParaRPr>
          </a:p>
        </p:txBody>
      </p:sp>
      <p:sp>
        <p:nvSpPr>
          <p:cNvPr id="6" name="Title 1"/>
          <p:cNvSpPr>
            <a:spLocks noGrp="1"/>
          </p:cNvSpPr>
          <p:nvPr>
            <p:ph type="title"/>
          </p:nvPr>
        </p:nvSpPr>
        <p:spPr>
          <a:xfrm>
            <a:off x="1981200" y="276894"/>
            <a:ext cx="8229600" cy="685800"/>
          </a:xfrm>
        </p:spPr>
        <p:txBody>
          <a:bodyPr>
            <a:normAutofit/>
          </a:bodyPr>
          <a:lstStyle/>
          <a:p>
            <a:r>
              <a:rPr lang="nl-NL" sz="2800" dirty="0" err="1">
                <a:solidFill>
                  <a:schemeClr val="bg1"/>
                </a:solidFill>
                <a:latin typeface="+mn-lt"/>
              </a:rPr>
              <a:t>Overview</a:t>
            </a:r>
            <a:endParaRPr lang="en-GB" sz="2800" dirty="0">
              <a:solidFill>
                <a:schemeClr val="bg1"/>
              </a:solidFill>
              <a:latin typeface="+mn-lt"/>
            </a:endParaRPr>
          </a:p>
        </p:txBody>
      </p:sp>
    </p:spTree>
    <p:extLst>
      <p:ext uri="{BB962C8B-B14F-4D97-AF65-F5344CB8AC3E}">
        <p14:creationId xmlns:p14="http://schemas.microsoft.com/office/powerpoint/2010/main" val="216498170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20</a:t>
            </a:fld>
            <a:endParaRPr lang="en-US" dirty="0"/>
          </a:p>
        </p:txBody>
      </p:sp>
      <p:sp>
        <p:nvSpPr>
          <p:cNvPr id="10" name="Title 1"/>
          <p:cNvSpPr txBox="1">
            <a:spLocks/>
          </p:cNvSpPr>
          <p:nvPr/>
        </p:nvSpPr>
        <p:spPr>
          <a:xfrm>
            <a:off x="1970049" y="110054"/>
            <a:ext cx="8229600" cy="685800"/>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4400" b="1" i="0" kern="1200">
                <a:solidFill>
                  <a:schemeClr val="tx1"/>
                </a:solidFill>
                <a:latin typeface="Arial"/>
                <a:ea typeface="+mj-ea"/>
                <a:cs typeface="Arial"/>
              </a:defRPr>
            </a:lvl1pPr>
          </a:lstStyle>
          <a:p>
            <a:r>
              <a:rPr lang="nl-NL" sz="2800" dirty="0">
                <a:solidFill>
                  <a:schemeClr val="bg1"/>
                </a:solidFill>
                <a:latin typeface="+mn-lt"/>
              </a:rPr>
              <a:t>The Resilience Marker Step-by-Step: </a:t>
            </a:r>
            <a:br>
              <a:rPr lang="nl-NL" sz="2800" dirty="0">
                <a:solidFill>
                  <a:schemeClr val="bg1"/>
                </a:solidFill>
                <a:latin typeface="+mn-lt"/>
              </a:rPr>
            </a:br>
            <a:r>
              <a:rPr lang="nl-NL" sz="2800" b="0" dirty="0">
                <a:solidFill>
                  <a:schemeClr val="bg1"/>
                </a:solidFill>
                <a:latin typeface="+mn-lt"/>
              </a:rPr>
              <a:t>Marker </a:t>
            </a:r>
            <a:r>
              <a:rPr lang="nl-NL" sz="2800" b="0" dirty="0" err="1">
                <a:solidFill>
                  <a:schemeClr val="bg1"/>
                </a:solidFill>
                <a:latin typeface="+mn-lt"/>
              </a:rPr>
              <a:t>Questions</a:t>
            </a:r>
            <a:endParaRPr lang="en-GB" sz="2800" b="0" dirty="0">
              <a:solidFill>
                <a:schemeClr val="bg1"/>
              </a:solidFill>
              <a:latin typeface="+mn-lt"/>
            </a:endParaRPr>
          </a:p>
        </p:txBody>
      </p:sp>
      <p:sp>
        <p:nvSpPr>
          <p:cNvPr id="12" name="Content Placeholder 2"/>
          <p:cNvSpPr txBox="1">
            <a:spLocks/>
          </p:cNvSpPr>
          <p:nvPr/>
        </p:nvSpPr>
        <p:spPr>
          <a:xfrm>
            <a:off x="697952" y="1271002"/>
            <a:ext cx="10972800" cy="88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a:ea typeface="+mn-ea"/>
                <a:cs typeface="Arial"/>
              </a:defRPr>
            </a:lvl1pPr>
            <a:lvl2pPr marL="4572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2pPr>
            <a:lvl3pPr marL="6858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914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4pPr>
            <a:lvl5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US" sz="3200" dirty="0">
                <a:latin typeface="+mn-lt"/>
              </a:rPr>
              <a:t>Do No Harm</a:t>
            </a:r>
          </a:p>
        </p:txBody>
      </p:sp>
      <p:pic>
        <p:nvPicPr>
          <p:cNvPr id="2" name="Picture 1"/>
          <p:cNvPicPr>
            <a:picLocks noChangeAspect="1"/>
          </p:cNvPicPr>
          <p:nvPr/>
        </p:nvPicPr>
        <p:blipFill>
          <a:blip r:embed="rId3"/>
          <a:stretch>
            <a:fillRect/>
          </a:stretch>
        </p:blipFill>
        <p:spPr>
          <a:xfrm>
            <a:off x="1406936" y="1855744"/>
            <a:ext cx="9554832" cy="4500606"/>
          </a:xfrm>
          <a:prstGeom prst="rect">
            <a:avLst/>
          </a:prstGeom>
        </p:spPr>
      </p:pic>
      <p:pic>
        <p:nvPicPr>
          <p:cNvPr id="8" name="Picture 7"/>
          <p:cNvPicPr>
            <a:picLocks noChangeAspect="1"/>
          </p:cNvPicPr>
          <p:nvPr/>
        </p:nvPicPr>
        <p:blipFill>
          <a:blip r:embed="rId4"/>
          <a:stretch>
            <a:fillRect/>
          </a:stretch>
        </p:blipFill>
        <p:spPr>
          <a:xfrm>
            <a:off x="0" y="1143291"/>
            <a:ext cx="3235944" cy="616548"/>
          </a:xfrm>
          <a:prstGeom prst="rect">
            <a:avLst/>
          </a:prstGeom>
        </p:spPr>
      </p:pic>
    </p:spTree>
    <p:extLst>
      <p:ext uri="{BB962C8B-B14F-4D97-AF65-F5344CB8AC3E}">
        <p14:creationId xmlns:p14="http://schemas.microsoft.com/office/powerpoint/2010/main" val="95487009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21</a:t>
            </a:fld>
            <a:endParaRPr lang="en-US" dirty="0"/>
          </a:p>
        </p:txBody>
      </p:sp>
      <p:sp>
        <p:nvSpPr>
          <p:cNvPr id="10" name="Title 1"/>
          <p:cNvSpPr txBox="1">
            <a:spLocks/>
          </p:cNvSpPr>
          <p:nvPr/>
        </p:nvSpPr>
        <p:spPr>
          <a:xfrm>
            <a:off x="1970049" y="110054"/>
            <a:ext cx="8229600" cy="685800"/>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4400" b="1" i="0" kern="1200">
                <a:solidFill>
                  <a:schemeClr val="tx1"/>
                </a:solidFill>
                <a:latin typeface="Arial"/>
                <a:ea typeface="+mj-ea"/>
                <a:cs typeface="Arial"/>
              </a:defRPr>
            </a:lvl1pPr>
          </a:lstStyle>
          <a:p>
            <a:r>
              <a:rPr lang="nl-NL" sz="2800" dirty="0">
                <a:solidFill>
                  <a:schemeClr val="bg1"/>
                </a:solidFill>
                <a:latin typeface="+mn-lt"/>
              </a:rPr>
              <a:t>The Resilience Marker Step-by-Step: </a:t>
            </a:r>
            <a:br>
              <a:rPr lang="nl-NL" sz="2800" dirty="0">
                <a:solidFill>
                  <a:schemeClr val="bg1"/>
                </a:solidFill>
                <a:latin typeface="+mn-lt"/>
              </a:rPr>
            </a:br>
            <a:r>
              <a:rPr lang="nl-NL" sz="2800" b="0" dirty="0" err="1">
                <a:solidFill>
                  <a:schemeClr val="bg1"/>
                </a:solidFill>
                <a:latin typeface="+mn-lt"/>
              </a:rPr>
              <a:t>Final</a:t>
            </a:r>
            <a:r>
              <a:rPr lang="nl-NL" sz="2800" b="0" dirty="0">
                <a:solidFill>
                  <a:schemeClr val="bg1"/>
                </a:solidFill>
                <a:latin typeface="+mn-lt"/>
              </a:rPr>
              <a:t> score</a:t>
            </a:r>
            <a:endParaRPr lang="en-GB" sz="2800" b="0" dirty="0">
              <a:solidFill>
                <a:schemeClr val="bg1"/>
              </a:solidFill>
              <a:latin typeface="+mn-lt"/>
            </a:endParaRPr>
          </a:p>
        </p:txBody>
      </p:sp>
      <p:pic>
        <p:nvPicPr>
          <p:cNvPr id="3" name="Picture 2"/>
          <p:cNvPicPr>
            <a:picLocks noChangeAspect="1"/>
          </p:cNvPicPr>
          <p:nvPr/>
        </p:nvPicPr>
        <p:blipFill rotWithShape="1">
          <a:blip r:embed="rId3"/>
          <a:srcRect l="11892" t="22703"/>
          <a:stretch/>
        </p:blipFill>
        <p:spPr>
          <a:xfrm>
            <a:off x="1630437" y="2281205"/>
            <a:ext cx="8908824" cy="2255255"/>
          </a:xfrm>
          <a:prstGeom prst="rect">
            <a:avLst/>
          </a:prstGeom>
        </p:spPr>
      </p:pic>
      <p:pic>
        <p:nvPicPr>
          <p:cNvPr id="6" name="Picture 5"/>
          <p:cNvPicPr>
            <a:picLocks noChangeAspect="1"/>
          </p:cNvPicPr>
          <p:nvPr/>
        </p:nvPicPr>
        <p:blipFill rotWithShape="1">
          <a:blip r:embed="rId3"/>
          <a:srcRect r="73384" b="77418"/>
          <a:stretch/>
        </p:blipFill>
        <p:spPr>
          <a:xfrm>
            <a:off x="0" y="1364095"/>
            <a:ext cx="2490268" cy="609671"/>
          </a:xfrm>
          <a:prstGeom prst="rect">
            <a:avLst/>
          </a:prstGeom>
        </p:spPr>
      </p:pic>
    </p:spTree>
    <p:extLst>
      <p:ext uri="{BB962C8B-B14F-4D97-AF65-F5344CB8AC3E}">
        <p14:creationId xmlns:p14="http://schemas.microsoft.com/office/powerpoint/2010/main" val="18872424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22</a:t>
            </a:fld>
            <a:endParaRPr lang="en-US" dirty="0"/>
          </a:p>
        </p:txBody>
      </p:sp>
      <p:sp>
        <p:nvSpPr>
          <p:cNvPr id="10" name="Title 1"/>
          <p:cNvSpPr txBox="1">
            <a:spLocks/>
          </p:cNvSpPr>
          <p:nvPr/>
        </p:nvSpPr>
        <p:spPr>
          <a:xfrm>
            <a:off x="2069552" y="238350"/>
            <a:ext cx="8229600" cy="6858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b="1" i="0" kern="1200">
                <a:solidFill>
                  <a:schemeClr val="tx1"/>
                </a:solidFill>
                <a:latin typeface="Arial"/>
                <a:ea typeface="+mj-ea"/>
                <a:cs typeface="Arial"/>
              </a:defRPr>
            </a:lvl1pPr>
          </a:lstStyle>
          <a:p>
            <a:r>
              <a:rPr lang="nl-NL" sz="2800" dirty="0" err="1">
                <a:solidFill>
                  <a:schemeClr val="bg1"/>
                </a:solidFill>
                <a:latin typeface="+mn-lt"/>
              </a:rPr>
              <a:t>Dissemination</a:t>
            </a:r>
            <a:r>
              <a:rPr lang="nl-NL" sz="2800" dirty="0">
                <a:solidFill>
                  <a:schemeClr val="bg1"/>
                </a:solidFill>
                <a:latin typeface="+mn-lt"/>
              </a:rPr>
              <a:t> &amp; </a:t>
            </a:r>
            <a:r>
              <a:rPr lang="nl-NL" sz="2800" dirty="0" err="1">
                <a:solidFill>
                  <a:schemeClr val="bg1"/>
                </a:solidFill>
                <a:latin typeface="+mn-lt"/>
              </a:rPr>
              <a:t>Use</a:t>
            </a:r>
            <a:r>
              <a:rPr lang="nl-NL" sz="2800" dirty="0">
                <a:solidFill>
                  <a:schemeClr val="bg1"/>
                </a:solidFill>
                <a:latin typeface="+mn-lt"/>
              </a:rPr>
              <a:t> of Resilience Data</a:t>
            </a:r>
            <a:endParaRPr lang="en-GB" sz="2800" b="0" dirty="0">
              <a:solidFill>
                <a:schemeClr val="bg1"/>
              </a:solidFill>
              <a:latin typeface="+mn-lt"/>
            </a:endParaRPr>
          </a:p>
        </p:txBody>
      </p:sp>
      <p:sp>
        <p:nvSpPr>
          <p:cNvPr id="12" name="Content Placeholder 2"/>
          <p:cNvSpPr txBox="1">
            <a:spLocks/>
          </p:cNvSpPr>
          <p:nvPr/>
        </p:nvSpPr>
        <p:spPr>
          <a:xfrm>
            <a:off x="697952" y="1877377"/>
            <a:ext cx="10972800" cy="88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a:ea typeface="+mn-ea"/>
                <a:cs typeface="Arial"/>
              </a:defRPr>
            </a:lvl1pPr>
            <a:lvl2pPr marL="4572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2pPr>
            <a:lvl3pPr marL="6858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914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4pPr>
            <a:lvl5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US" sz="3200" dirty="0">
                <a:latin typeface="+mn-lt"/>
              </a:rPr>
              <a:t>How is Resilience Marker data collected?</a:t>
            </a:r>
          </a:p>
        </p:txBody>
      </p:sp>
      <p:sp>
        <p:nvSpPr>
          <p:cNvPr id="9" name="Espace réservé du contenu 10"/>
          <p:cNvSpPr>
            <a:spLocks noGrp="1"/>
          </p:cNvSpPr>
          <p:nvPr>
            <p:ph idx="1"/>
          </p:nvPr>
        </p:nvSpPr>
        <p:spPr>
          <a:xfrm>
            <a:off x="514514" y="2763202"/>
            <a:ext cx="11339676" cy="995591"/>
          </a:xfrm>
        </p:spPr>
        <p:txBody>
          <a:bodyPr>
            <a:normAutofit/>
          </a:bodyPr>
          <a:lstStyle/>
          <a:p>
            <a:r>
              <a:rPr lang="fr-FR" sz="2800" b="1" dirty="0" err="1">
                <a:solidFill>
                  <a:srgbClr val="FF7029"/>
                </a:solidFill>
                <a:latin typeface="+mj-lt"/>
              </a:rPr>
              <a:t>Resilience</a:t>
            </a:r>
            <a:r>
              <a:rPr lang="fr-FR" sz="2800" b="1" dirty="0">
                <a:solidFill>
                  <a:srgbClr val="FF7029"/>
                </a:solidFill>
                <a:latin typeface="+mj-lt"/>
              </a:rPr>
              <a:t> data </a:t>
            </a:r>
            <a:r>
              <a:rPr lang="fr-FR" sz="2800" b="1" dirty="0" err="1">
                <a:solidFill>
                  <a:srgbClr val="FF7029"/>
                </a:solidFill>
                <a:latin typeface="+mj-lt"/>
              </a:rPr>
              <a:t>accross</a:t>
            </a:r>
            <a:r>
              <a:rPr lang="fr-FR" sz="2800" b="1" dirty="0">
                <a:solidFill>
                  <a:srgbClr val="FF7029"/>
                </a:solidFill>
                <a:latin typeface="+mj-lt"/>
              </a:rPr>
              <a:t> CARE</a:t>
            </a:r>
            <a:r>
              <a:rPr lang="fr-FR" sz="2800" b="1" dirty="0">
                <a:solidFill>
                  <a:schemeClr val="bg1">
                    <a:lumMod val="50000"/>
                  </a:schemeClr>
                </a:solidFill>
                <a:latin typeface="+mj-lt"/>
              </a:rPr>
              <a:t> </a:t>
            </a:r>
            <a:r>
              <a:rPr lang="fr-FR" sz="2800" dirty="0" err="1">
                <a:solidFill>
                  <a:schemeClr val="bg1">
                    <a:lumMod val="50000"/>
                  </a:schemeClr>
                </a:solidFill>
                <a:latin typeface="+mj-lt"/>
              </a:rPr>
              <a:t>is</a:t>
            </a:r>
            <a:r>
              <a:rPr lang="fr-FR" sz="2800" dirty="0">
                <a:solidFill>
                  <a:schemeClr val="bg1">
                    <a:lumMod val="50000"/>
                  </a:schemeClr>
                </a:solidFill>
                <a:latin typeface="+mj-lt"/>
              </a:rPr>
              <a:t> </a:t>
            </a:r>
            <a:r>
              <a:rPr lang="fr-FR" sz="2800" dirty="0" err="1">
                <a:solidFill>
                  <a:schemeClr val="bg1">
                    <a:lumMod val="50000"/>
                  </a:schemeClr>
                </a:solidFill>
                <a:latin typeface="+mj-lt"/>
              </a:rPr>
              <a:t>collected</a:t>
            </a:r>
            <a:r>
              <a:rPr lang="fr-FR" sz="2800" dirty="0">
                <a:solidFill>
                  <a:schemeClr val="bg1">
                    <a:lumMod val="50000"/>
                  </a:schemeClr>
                </a:solidFill>
                <a:latin typeface="+mj-lt"/>
              </a:rPr>
              <a:t> on a </a:t>
            </a:r>
            <a:r>
              <a:rPr lang="fr-FR" sz="2800" dirty="0" err="1">
                <a:solidFill>
                  <a:schemeClr val="bg1">
                    <a:lumMod val="50000"/>
                  </a:schemeClr>
                </a:solidFill>
                <a:latin typeface="+mj-lt"/>
              </a:rPr>
              <a:t>yearly</a:t>
            </a:r>
            <a:r>
              <a:rPr lang="fr-FR" sz="2800" dirty="0">
                <a:solidFill>
                  <a:schemeClr val="bg1">
                    <a:lumMod val="50000"/>
                  </a:schemeClr>
                </a:solidFill>
                <a:latin typeface="+mj-lt"/>
              </a:rPr>
              <a:t> basis </a:t>
            </a:r>
            <a:r>
              <a:rPr lang="fr-FR" sz="2800" dirty="0" err="1">
                <a:solidFill>
                  <a:schemeClr val="bg1">
                    <a:lumMod val="50000"/>
                  </a:schemeClr>
                </a:solidFill>
                <a:latin typeface="+mj-lt"/>
              </a:rPr>
              <a:t>through</a:t>
            </a:r>
            <a:r>
              <a:rPr lang="fr-FR" sz="2800" dirty="0">
                <a:solidFill>
                  <a:schemeClr val="bg1">
                    <a:lumMod val="50000"/>
                  </a:schemeClr>
                </a:solidFill>
                <a:latin typeface="+mj-lt"/>
              </a:rPr>
              <a:t> PIIRS</a:t>
            </a:r>
          </a:p>
          <a:p>
            <a:r>
              <a:rPr lang="fr-FR" sz="2800" dirty="0">
                <a:solidFill>
                  <a:schemeClr val="bg1">
                    <a:lumMod val="50000"/>
                  </a:schemeClr>
                </a:solidFill>
                <a:latin typeface="+mj-lt"/>
              </a:rPr>
              <a:t>The</a:t>
            </a:r>
            <a:r>
              <a:rPr lang="fr-FR" sz="2800" b="1" dirty="0">
                <a:solidFill>
                  <a:schemeClr val="bg1">
                    <a:lumMod val="50000"/>
                  </a:schemeClr>
                </a:solidFill>
                <a:latin typeface="+mj-lt"/>
              </a:rPr>
              <a:t> </a:t>
            </a:r>
            <a:r>
              <a:rPr lang="fr-FR" sz="2800" dirty="0">
                <a:latin typeface="+mj-lt"/>
              </a:rPr>
              <a:t>Resilience Marker </a:t>
            </a:r>
            <a:r>
              <a:rPr lang="fr-FR" sz="2800" dirty="0" err="1">
                <a:latin typeface="+mj-lt"/>
              </a:rPr>
              <a:t>is</a:t>
            </a:r>
            <a:r>
              <a:rPr lang="fr-FR" sz="2800" dirty="0">
                <a:latin typeface="+mj-lt"/>
              </a:rPr>
              <a:t> </a:t>
            </a:r>
            <a:r>
              <a:rPr lang="fr-FR" sz="2800" dirty="0" err="1">
                <a:latin typeface="+mj-lt"/>
              </a:rPr>
              <a:t>included</a:t>
            </a:r>
            <a:r>
              <a:rPr lang="fr-FR" sz="2800" dirty="0">
                <a:latin typeface="+mj-lt"/>
              </a:rPr>
              <a:t> in the </a:t>
            </a:r>
            <a:r>
              <a:rPr lang="fr-FR" sz="2800" b="1" dirty="0">
                <a:solidFill>
                  <a:srgbClr val="FF7029"/>
                </a:solidFill>
                <a:latin typeface="Calibri Light" panose="020F0302020204030204"/>
                <a:hlinkClick r:id="rId3"/>
              </a:rPr>
              <a:t>PIIRS REACH </a:t>
            </a:r>
            <a:r>
              <a:rPr lang="fr-FR" sz="2800" b="1" dirty="0" err="1">
                <a:solidFill>
                  <a:srgbClr val="FF7029"/>
                </a:solidFill>
                <a:latin typeface="Calibri Light" panose="020F0302020204030204"/>
                <a:hlinkClick r:id="rId3"/>
              </a:rPr>
              <a:t>Form</a:t>
            </a:r>
            <a:r>
              <a:rPr lang="fr-FR" sz="2800" b="1" dirty="0">
                <a:solidFill>
                  <a:srgbClr val="FF7029"/>
                </a:solidFill>
                <a:latin typeface="Calibri Light" panose="020F0302020204030204"/>
                <a:hlinkClick r:id="rId3"/>
              </a:rPr>
              <a:t> </a:t>
            </a:r>
            <a:endParaRPr lang="fr-FR" sz="2800" dirty="0">
              <a:latin typeface="+mj-lt"/>
            </a:endParaRPr>
          </a:p>
          <a:p>
            <a:pPr marL="0" indent="0">
              <a:buNone/>
            </a:pPr>
            <a:endParaRPr lang="en-US" sz="2800" dirty="0">
              <a:latin typeface="+mj-lt"/>
            </a:endParaRPr>
          </a:p>
        </p:txBody>
      </p:sp>
    </p:spTree>
    <p:extLst>
      <p:ext uri="{BB962C8B-B14F-4D97-AF65-F5344CB8AC3E}">
        <p14:creationId xmlns:p14="http://schemas.microsoft.com/office/powerpoint/2010/main" val="179917148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23</a:t>
            </a:fld>
            <a:endParaRPr lang="en-US" dirty="0"/>
          </a:p>
        </p:txBody>
      </p:sp>
      <p:sp>
        <p:nvSpPr>
          <p:cNvPr id="10" name="Title 1"/>
          <p:cNvSpPr txBox="1">
            <a:spLocks/>
          </p:cNvSpPr>
          <p:nvPr/>
        </p:nvSpPr>
        <p:spPr>
          <a:xfrm>
            <a:off x="2069552" y="238350"/>
            <a:ext cx="8229600" cy="6858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b="1" i="0" kern="1200">
                <a:solidFill>
                  <a:schemeClr val="tx1"/>
                </a:solidFill>
                <a:latin typeface="Arial"/>
                <a:ea typeface="+mj-ea"/>
                <a:cs typeface="Arial"/>
              </a:defRPr>
            </a:lvl1pPr>
          </a:lstStyle>
          <a:p>
            <a:r>
              <a:rPr lang="nl-NL" sz="2800" dirty="0" err="1">
                <a:solidFill>
                  <a:schemeClr val="bg1"/>
                </a:solidFill>
                <a:latin typeface="+mn-lt"/>
              </a:rPr>
              <a:t>Dissemination</a:t>
            </a:r>
            <a:r>
              <a:rPr lang="nl-NL" sz="2800" dirty="0">
                <a:solidFill>
                  <a:schemeClr val="bg1"/>
                </a:solidFill>
                <a:latin typeface="+mn-lt"/>
              </a:rPr>
              <a:t> &amp; </a:t>
            </a:r>
            <a:r>
              <a:rPr lang="nl-NL" sz="2800" dirty="0" err="1">
                <a:solidFill>
                  <a:schemeClr val="bg1"/>
                </a:solidFill>
                <a:latin typeface="+mn-lt"/>
              </a:rPr>
              <a:t>Use</a:t>
            </a:r>
            <a:r>
              <a:rPr lang="nl-NL" sz="2800" dirty="0">
                <a:solidFill>
                  <a:schemeClr val="bg1"/>
                </a:solidFill>
                <a:latin typeface="+mn-lt"/>
              </a:rPr>
              <a:t> of Resilience Data</a:t>
            </a:r>
            <a:endParaRPr lang="en-GB" sz="2800" b="0" dirty="0">
              <a:solidFill>
                <a:schemeClr val="bg1"/>
              </a:solidFill>
              <a:latin typeface="+mn-lt"/>
            </a:endParaRPr>
          </a:p>
        </p:txBody>
      </p:sp>
      <p:sp>
        <p:nvSpPr>
          <p:cNvPr id="11" name="Content Placeholder 2"/>
          <p:cNvSpPr txBox="1">
            <a:spLocks/>
          </p:cNvSpPr>
          <p:nvPr/>
        </p:nvSpPr>
        <p:spPr>
          <a:xfrm>
            <a:off x="744324" y="1184843"/>
            <a:ext cx="10972800" cy="88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a:ea typeface="+mn-ea"/>
                <a:cs typeface="Arial"/>
              </a:defRPr>
            </a:lvl1pPr>
            <a:lvl2pPr marL="4572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2pPr>
            <a:lvl3pPr marL="6858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914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4pPr>
            <a:lvl5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US" sz="3200" dirty="0">
                <a:latin typeface="+mn-lt"/>
              </a:rPr>
              <a:t>How is Resilience Marker analyzed &amp; used?</a:t>
            </a:r>
          </a:p>
        </p:txBody>
      </p:sp>
      <p:sp>
        <p:nvSpPr>
          <p:cNvPr id="2" name="TextBox 1"/>
          <p:cNvSpPr txBox="1"/>
          <p:nvPr/>
        </p:nvSpPr>
        <p:spPr>
          <a:xfrm>
            <a:off x="779170" y="1746491"/>
            <a:ext cx="10596309" cy="830997"/>
          </a:xfrm>
          <a:prstGeom prst="rect">
            <a:avLst/>
          </a:prstGeom>
          <a:noFill/>
        </p:spPr>
        <p:txBody>
          <a:bodyPr wrap="square" rtlCol="0">
            <a:spAutoFit/>
          </a:bodyPr>
          <a:lstStyle/>
          <a:p>
            <a:r>
              <a:rPr lang="en-GB" sz="2400" dirty="0">
                <a:latin typeface="+mj-lt"/>
              </a:rPr>
              <a:t>The Resilience Marker data </a:t>
            </a:r>
            <a:r>
              <a:rPr lang="en-GB" sz="2400" b="1" dirty="0">
                <a:solidFill>
                  <a:schemeClr val="accent2"/>
                </a:solidFill>
                <a:latin typeface="+mj-lt"/>
              </a:rPr>
              <a:t>provides insight </a:t>
            </a:r>
            <a:r>
              <a:rPr lang="en-GB" sz="2400" dirty="0">
                <a:latin typeface="+mj-lt"/>
              </a:rPr>
              <a:t>into the overall performance of integrating resilience into CARE’s portfolio </a:t>
            </a:r>
          </a:p>
        </p:txBody>
      </p:sp>
      <p:pic>
        <p:nvPicPr>
          <p:cNvPr id="14" name="Picture 5"/>
          <p:cNvPicPr>
            <a:picLocks noChangeAspect="1"/>
          </p:cNvPicPr>
          <p:nvPr/>
        </p:nvPicPr>
        <p:blipFill rotWithShape="1">
          <a:blip r:embed="rId3"/>
          <a:srcRect t="6503" r="1573" b="7404"/>
          <a:stretch/>
        </p:blipFill>
        <p:spPr>
          <a:xfrm>
            <a:off x="1932203" y="2659814"/>
            <a:ext cx="3298393" cy="162284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68123" y="4509691"/>
            <a:ext cx="10456061" cy="1846659"/>
          </a:xfrm>
          <a:prstGeom prst="rect">
            <a:avLst/>
          </a:prstGeom>
          <a:noFill/>
        </p:spPr>
        <p:txBody>
          <a:bodyPr wrap="square" rtlCol="0">
            <a:spAutoFit/>
          </a:bodyPr>
          <a:lstStyle/>
          <a:p>
            <a:r>
              <a:rPr lang="en-GB" sz="2400" dirty="0">
                <a:latin typeface="+mj-lt"/>
              </a:rPr>
              <a:t>The Resilience Marker data provides a </a:t>
            </a:r>
            <a:r>
              <a:rPr lang="en-GB" sz="2400" b="1" dirty="0">
                <a:solidFill>
                  <a:schemeClr val="accent2"/>
                </a:solidFill>
                <a:latin typeface="+mj-lt"/>
              </a:rPr>
              <a:t>starting point for follow-up </a:t>
            </a:r>
            <a:r>
              <a:rPr lang="en-GB" sz="2400" dirty="0">
                <a:latin typeface="+mj-lt"/>
              </a:rPr>
              <a:t>discussion and Knowledge Management:</a:t>
            </a:r>
          </a:p>
          <a:p>
            <a:pPr marL="742950" lvl="1" indent="-285750">
              <a:buFont typeface="Arial" panose="020B0604020202020204" pitchFamily="34" charset="0"/>
              <a:buChar char="•"/>
            </a:pPr>
            <a:r>
              <a:rPr lang="en-GB" sz="2400" dirty="0">
                <a:latin typeface="+mj-lt"/>
              </a:rPr>
              <a:t>What are best practices in integrating resilience?</a:t>
            </a:r>
          </a:p>
          <a:p>
            <a:pPr marL="742950" lvl="1" indent="-285750">
              <a:buFont typeface="Arial" panose="020B0604020202020204" pitchFamily="34" charset="0"/>
              <a:buChar char="•"/>
            </a:pPr>
            <a:r>
              <a:rPr lang="en-GB" sz="2400" dirty="0">
                <a:latin typeface="+mj-lt"/>
              </a:rPr>
              <a:t>Where/in what fields is more support needed?</a:t>
            </a:r>
          </a:p>
          <a:p>
            <a:endParaRPr lang="nl-NL" dirty="0">
              <a:latin typeface="+mj-lt"/>
            </a:endParaRPr>
          </a:p>
        </p:txBody>
      </p:sp>
      <p:sp>
        <p:nvSpPr>
          <p:cNvPr id="15" name="TextBox 14"/>
          <p:cNvSpPr txBox="1"/>
          <p:nvPr/>
        </p:nvSpPr>
        <p:spPr>
          <a:xfrm>
            <a:off x="5468301" y="2595199"/>
            <a:ext cx="5142189" cy="461665"/>
          </a:xfrm>
          <a:prstGeom prst="rect">
            <a:avLst/>
          </a:prstGeom>
          <a:noFill/>
        </p:spPr>
        <p:txBody>
          <a:bodyPr wrap="square" rtlCol="0">
            <a:spAutoFit/>
          </a:bodyPr>
          <a:lstStyle/>
          <a:p>
            <a:r>
              <a:rPr lang="en-GB" sz="2400" i="1" dirty="0">
                <a:latin typeface="+mj-lt"/>
                <a:hlinkClick r:id="rId4"/>
              </a:rPr>
              <a:t>CARE Interactive REACH &amp; Impact Map</a:t>
            </a:r>
            <a:endParaRPr lang="en-GB" sz="2400" i="1" dirty="0">
              <a:latin typeface="+mj-lt"/>
            </a:endParaRPr>
          </a:p>
        </p:txBody>
      </p:sp>
    </p:spTree>
    <p:extLst>
      <p:ext uri="{BB962C8B-B14F-4D97-AF65-F5344CB8AC3E}">
        <p14:creationId xmlns:p14="http://schemas.microsoft.com/office/powerpoint/2010/main" val="213566828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382" y="1332808"/>
            <a:ext cx="10515600" cy="483842"/>
          </a:xfrm>
        </p:spPr>
        <p:txBody>
          <a:bodyPr>
            <a:noAutofit/>
          </a:bodyPr>
          <a:lstStyle/>
          <a:p>
            <a:pPr algn="ctr"/>
            <a:r>
              <a:rPr lang="nl-NL" sz="3200" dirty="0">
                <a:solidFill>
                  <a:schemeClr val="tx1">
                    <a:lumMod val="75000"/>
                  </a:schemeClr>
                </a:solidFill>
                <a:latin typeface="+mn-lt"/>
              </a:rPr>
              <a:t>CARE - Resilience Integration (FY15-17)</a:t>
            </a:r>
          </a:p>
        </p:txBody>
      </p:sp>
      <p:sp>
        <p:nvSpPr>
          <p:cNvPr id="4" name="Date Placeholder 3"/>
          <p:cNvSpPr>
            <a:spLocks noGrp="1"/>
          </p:cNvSpPr>
          <p:nvPr>
            <p:ph type="dt" sz="half" idx="10"/>
          </p:nvPr>
        </p:nvSpPr>
        <p:spPr/>
        <p:txBody>
          <a:bodyPr/>
          <a:lstStyle/>
          <a:p>
            <a:fld id="{2DA4C490-13A3-4D59-B48C-DDB401FB44FB}" type="datetime1">
              <a:rPr lang="nl-NL" smtClean="0"/>
              <a:t>02-08-18</a:t>
            </a:fld>
            <a:endParaRPr lang="nl-NL"/>
          </a:p>
        </p:txBody>
      </p:sp>
      <p:sp>
        <p:nvSpPr>
          <p:cNvPr id="6" name="Slide Number Placeholder 5"/>
          <p:cNvSpPr>
            <a:spLocks noGrp="1"/>
          </p:cNvSpPr>
          <p:nvPr>
            <p:ph type="sldNum" sz="quarter" idx="12"/>
          </p:nvPr>
        </p:nvSpPr>
        <p:spPr/>
        <p:txBody>
          <a:bodyPr/>
          <a:lstStyle/>
          <a:p>
            <a:fld id="{D83E9452-3581-40B5-804C-074043BD75F7}" type="slidenum">
              <a:rPr lang="nl-NL" smtClean="0"/>
              <a:t>24</a:t>
            </a:fld>
            <a:endParaRPr lang="nl-NL"/>
          </a:p>
        </p:txBody>
      </p:sp>
      <p:graphicFrame>
        <p:nvGraphicFramePr>
          <p:cNvPr id="8" name="Chart 7"/>
          <p:cNvGraphicFramePr/>
          <p:nvPr>
            <p:extLst>
              <p:ext uri="{D42A27DB-BD31-4B8C-83A1-F6EECF244321}">
                <p14:modId xmlns:p14="http://schemas.microsoft.com/office/powerpoint/2010/main" val="1992532327"/>
              </p:ext>
            </p:extLst>
          </p:nvPr>
        </p:nvGraphicFramePr>
        <p:xfrm>
          <a:off x="301725" y="4207134"/>
          <a:ext cx="3914807" cy="23203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788025692"/>
              </p:ext>
            </p:extLst>
          </p:nvPr>
        </p:nvGraphicFramePr>
        <p:xfrm>
          <a:off x="4085679" y="2095555"/>
          <a:ext cx="3973307" cy="23203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1064508827"/>
              </p:ext>
            </p:extLst>
          </p:nvPr>
        </p:nvGraphicFramePr>
        <p:xfrm>
          <a:off x="7929862" y="4103050"/>
          <a:ext cx="3973308" cy="2320327"/>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p:cNvSpPr/>
          <p:nvPr/>
        </p:nvSpPr>
        <p:spPr>
          <a:xfrm>
            <a:off x="1891386" y="4984595"/>
            <a:ext cx="2163484" cy="138428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15" name="Rectangle 14"/>
          <p:cNvSpPr/>
          <p:nvPr/>
        </p:nvSpPr>
        <p:spPr>
          <a:xfrm>
            <a:off x="6789025" y="2843559"/>
            <a:ext cx="1140837" cy="143048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16" name="Rectangle 15"/>
          <p:cNvSpPr/>
          <p:nvPr/>
        </p:nvSpPr>
        <p:spPr>
          <a:xfrm>
            <a:off x="8058986" y="5101008"/>
            <a:ext cx="3202069" cy="114872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17" name="Rectangle 16"/>
          <p:cNvSpPr/>
          <p:nvPr/>
        </p:nvSpPr>
        <p:spPr>
          <a:xfrm>
            <a:off x="434919" y="4988834"/>
            <a:ext cx="611995" cy="137921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18" name="Rectangle 17"/>
          <p:cNvSpPr/>
          <p:nvPr/>
        </p:nvSpPr>
        <p:spPr>
          <a:xfrm>
            <a:off x="4216532" y="2832409"/>
            <a:ext cx="1006869" cy="143048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19" name="Rectangle 18"/>
          <p:cNvSpPr/>
          <p:nvPr/>
        </p:nvSpPr>
        <p:spPr>
          <a:xfrm>
            <a:off x="8058986" y="5101008"/>
            <a:ext cx="949008" cy="115167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20" name="Title 1"/>
          <p:cNvSpPr txBox="1">
            <a:spLocks/>
          </p:cNvSpPr>
          <p:nvPr/>
        </p:nvSpPr>
        <p:spPr>
          <a:xfrm>
            <a:off x="1981200" y="276894"/>
            <a:ext cx="82296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dirty="0">
                <a:solidFill>
                  <a:schemeClr val="bg1"/>
                </a:solidFill>
                <a:latin typeface="+mn-lt"/>
              </a:rPr>
              <a:t>Background &amp; Context</a:t>
            </a:r>
            <a:endParaRPr lang="en-GB" sz="2800" dirty="0">
              <a:solidFill>
                <a:schemeClr val="bg1"/>
              </a:solidFill>
              <a:latin typeface="+mn-lt"/>
            </a:endParaRPr>
          </a:p>
        </p:txBody>
      </p:sp>
    </p:spTree>
    <p:extLst>
      <p:ext uri="{BB962C8B-B14F-4D97-AF65-F5344CB8AC3E}">
        <p14:creationId xmlns:p14="http://schemas.microsoft.com/office/powerpoint/2010/main" val="372412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A4C490-13A3-4D59-B48C-DDB401FB44FB}" type="datetime1">
              <a:rPr lang="nl-NL" smtClean="0"/>
              <a:t>02-08-18</a:t>
            </a:fld>
            <a:endParaRPr lang="nl-NL"/>
          </a:p>
        </p:txBody>
      </p:sp>
      <p:sp>
        <p:nvSpPr>
          <p:cNvPr id="6" name="Slide Number Placeholder 5"/>
          <p:cNvSpPr>
            <a:spLocks noGrp="1"/>
          </p:cNvSpPr>
          <p:nvPr>
            <p:ph type="sldNum" sz="quarter" idx="12"/>
          </p:nvPr>
        </p:nvSpPr>
        <p:spPr/>
        <p:txBody>
          <a:bodyPr/>
          <a:lstStyle/>
          <a:p>
            <a:fld id="{D83E9452-3581-40B5-804C-074043BD75F7}" type="slidenum">
              <a:rPr lang="nl-NL" smtClean="0"/>
              <a:t>25</a:t>
            </a:fld>
            <a:endParaRPr lang="nl-NL"/>
          </a:p>
        </p:txBody>
      </p:sp>
      <p:graphicFrame>
        <p:nvGraphicFramePr>
          <p:cNvPr id="12" name="Chart 11"/>
          <p:cNvGraphicFramePr/>
          <p:nvPr>
            <p:extLst/>
          </p:nvPr>
        </p:nvGraphicFramePr>
        <p:xfrm>
          <a:off x="4320098" y="2659297"/>
          <a:ext cx="3431721" cy="2476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nvPr>
        </p:nvGraphicFramePr>
        <p:xfrm>
          <a:off x="8025493" y="2659297"/>
          <a:ext cx="3890963" cy="2476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nvPr>
        </p:nvGraphicFramePr>
        <p:xfrm>
          <a:off x="155461" y="2659297"/>
          <a:ext cx="3890963" cy="24765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635183" y="1981000"/>
            <a:ext cx="2895600" cy="338554"/>
          </a:xfrm>
          <a:prstGeom prst="rect">
            <a:avLst/>
          </a:prstGeom>
          <a:noFill/>
        </p:spPr>
        <p:txBody>
          <a:bodyPr wrap="square" rtlCol="0">
            <a:spAutoFit/>
          </a:bodyPr>
          <a:lstStyle/>
          <a:p>
            <a:pPr algn="ctr"/>
            <a:r>
              <a:rPr lang="nl-NL" sz="1600" dirty="0"/>
              <a:t>Gender </a:t>
            </a:r>
            <a:r>
              <a:rPr lang="nl-NL" sz="1600" dirty="0" err="1"/>
              <a:t>Equality</a:t>
            </a:r>
            <a:r>
              <a:rPr lang="nl-NL" sz="1600" dirty="0"/>
              <a:t> </a:t>
            </a:r>
            <a:r>
              <a:rPr lang="nl-NL" sz="1600" dirty="0" err="1"/>
              <a:t>integration</a:t>
            </a:r>
            <a:endParaRPr lang="nl-NL" sz="1600" dirty="0"/>
          </a:p>
        </p:txBody>
      </p:sp>
      <p:sp>
        <p:nvSpPr>
          <p:cNvPr id="17" name="TextBox 16"/>
          <p:cNvSpPr txBox="1"/>
          <p:nvPr/>
        </p:nvSpPr>
        <p:spPr>
          <a:xfrm>
            <a:off x="4620816" y="1981000"/>
            <a:ext cx="2895600" cy="338554"/>
          </a:xfrm>
          <a:prstGeom prst="rect">
            <a:avLst/>
          </a:prstGeom>
          <a:noFill/>
        </p:spPr>
        <p:txBody>
          <a:bodyPr wrap="square" rtlCol="0">
            <a:spAutoFit/>
          </a:bodyPr>
          <a:lstStyle/>
          <a:p>
            <a:pPr algn="ctr"/>
            <a:r>
              <a:rPr lang="nl-NL" sz="1600" dirty="0" err="1"/>
              <a:t>Resilience</a:t>
            </a:r>
            <a:r>
              <a:rPr lang="nl-NL" sz="1600" dirty="0"/>
              <a:t> </a:t>
            </a:r>
            <a:r>
              <a:rPr lang="nl-NL" sz="1600" dirty="0" err="1"/>
              <a:t>integration</a:t>
            </a:r>
            <a:endParaRPr lang="nl-NL" sz="1600" dirty="0"/>
          </a:p>
        </p:txBody>
      </p:sp>
      <p:sp>
        <p:nvSpPr>
          <p:cNvPr id="18" name="TextBox 17"/>
          <p:cNvSpPr txBox="1"/>
          <p:nvPr/>
        </p:nvSpPr>
        <p:spPr>
          <a:xfrm>
            <a:off x="8534400" y="1981000"/>
            <a:ext cx="2895600" cy="338554"/>
          </a:xfrm>
          <a:prstGeom prst="rect">
            <a:avLst/>
          </a:prstGeom>
          <a:noFill/>
        </p:spPr>
        <p:txBody>
          <a:bodyPr wrap="square" rtlCol="0">
            <a:spAutoFit/>
          </a:bodyPr>
          <a:lstStyle/>
          <a:p>
            <a:pPr algn="ctr"/>
            <a:r>
              <a:rPr lang="nl-NL" sz="1600" dirty="0" err="1"/>
              <a:t>Inclusive</a:t>
            </a:r>
            <a:r>
              <a:rPr lang="nl-NL" sz="1600" dirty="0"/>
              <a:t> </a:t>
            </a:r>
            <a:r>
              <a:rPr lang="nl-NL" sz="1600" dirty="0" err="1"/>
              <a:t>Governance</a:t>
            </a:r>
            <a:r>
              <a:rPr lang="nl-NL" sz="1600" dirty="0"/>
              <a:t> </a:t>
            </a:r>
            <a:r>
              <a:rPr lang="nl-NL" sz="1600" dirty="0" err="1"/>
              <a:t>integration</a:t>
            </a:r>
            <a:endParaRPr lang="nl-NL" sz="1600" dirty="0"/>
          </a:p>
        </p:txBody>
      </p:sp>
      <p:sp>
        <p:nvSpPr>
          <p:cNvPr id="19" name="TextBox 18"/>
          <p:cNvSpPr txBox="1"/>
          <p:nvPr/>
        </p:nvSpPr>
        <p:spPr>
          <a:xfrm>
            <a:off x="8534400" y="2270881"/>
            <a:ext cx="2895600" cy="261610"/>
          </a:xfrm>
          <a:prstGeom prst="rect">
            <a:avLst/>
          </a:prstGeom>
          <a:noFill/>
        </p:spPr>
        <p:txBody>
          <a:bodyPr wrap="square" rtlCol="0">
            <a:spAutoFit/>
          </a:bodyPr>
          <a:lstStyle/>
          <a:p>
            <a:pPr algn="ctr"/>
            <a:r>
              <a:rPr lang="nl-NL" sz="1100" i="1" dirty="0" err="1">
                <a:solidFill>
                  <a:schemeClr val="tx1">
                    <a:lumMod val="75000"/>
                  </a:schemeClr>
                </a:solidFill>
              </a:rPr>
              <a:t>Inclusive</a:t>
            </a:r>
            <a:r>
              <a:rPr lang="nl-NL" sz="1100" i="1" dirty="0">
                <a:solidFill>
                  <a:schemeClr val="tx1">
                    <a:lumMod val="75000"/>
                  </a:schemeClr>
                </a:solidFill>
              </a:rPr>
              <a:t> </a:t>
            </a:r>
            <a:r>
              <a:rPr lang="nl-NL" sz="1100" i="1" dirty="0" err="1">
                <a:solidFill>
                  <a:schemeClr val="tx1">
                    <a:lumMod val="75000"/>
                  </a:schemeClr>
                </a:solidFill>
              </a:rPr>
              <a:t>Governance</a:t>
            </a:r>
            <a:r>
              <a:rPr lang="nl-NL" sz="1100" i="1" dirty="0">
                <a:solidFill>
                  <a:schemeClr val="tx1">
                    <a:lumMod val="75000"/>
                  </a:schemeClr>
                </a:solidFill>
              </a:rPr>
              <a:t> Marker scores</a:t>
            </a:r>
          </a:p>
        </p:txBody>
      </p:sp>
      <p:sp>
        <p:nvSpPr>
          <p:cNvPr id="24" name="TextBox 23"/>
          <p:cNvSpPr txBox="1"/>
          <p:nvPr/>
        </p:nvSpPr>
        <p:spPr>
          <a:xfrm>
            <a:off x="4620816" y="2270881"/>
            <a:ext cx="2895600" cy="261610"/>
          </a:xfrm>
          <a:prstGeom prst="rect">
            <a:avLst/>
          </a:prstGeom>
          <a:noFill/>
        </p:spPr>
        <p:txBody>
          <a:bodyPr wrap="square" rtlCol="0">
            <a:spAutoFit/>
          </a:bodyPr>
          <a:lstStyle/>
          <a:p>
            <a:pPr algn="ctr"/>
            <a:r>
              <a:rPr lang="nl-NL" sz="1100" i="1" dirty="0" err="1">
                <a:solidFill>
                  <a:schemeClr val="tx1">
                    <a:lumMod val="75000"/>
                  </a:schemeClr>
                </a:solidFill>
              </a:rPr>
              <a:t>Resilience</a:t>
            </a:r>
            <a:r>
              <a:rPr lang="nl-NL" sz="1100" i="1" dirty="0">
                <a:solidFill>
                  <a:schemeClr val="tx1">
                    <a:lumMod val="75000"/>
                  </a:schemeClr>
                </a:solidFill>
              </a:rPr>
              <a:t> Marker scores</a:t>
            </a:r>
          </a:p>
        </p:txBody>
      </p:sp>
      <p:sp>
        <p:nvSpPr>
          <p:cNvPr id="25" name="TextBox 24"/>
          <p:cNvSpPr txBox="1"/>
          <p:nvPr/>
        </p:nvSpPr>
        <p:spPr>
          <a:xfrm>
            <a:off x="635183" y="2264905"/>
            <a:ext cx="2895600" cy="261610"/>
          </a:xfrm>
          <a:prstGeom prst="rect">
            <a:avLst/>
          </a:prstGeom>
          <a:noFill/>
        </p:spPr>
        <p:txBody>
          <a:bodyPr wrap="square" rtlCol="0">
            <a:spAutoFit/>
          </a:bodyPr>
          <a:lstStyle/>
          <a:p>
            <a:pPr algn="ctr"/>
            <a:r>
              <a:rPr lang="nl-NL" sz="1100" i="1" dirty="0">
                <a:solidFill>
                  <a:schemeClr val="tx1">
                    <a:lumMod val="75000"/>
                  </a:schemeClr>
                </a:solidFill>
              </a:rPr>
              <a:t>Gender Marker scores</a:t>
            </a:r>
          </a:p>
        </p:txBody>
      </p:sp>
      <p:sp>
        <p:nvSpPr>
          <p:cNvPr id="8" name="Flowchart: Extract 7"/>
          <p:cNvSpPr/>
          <p:nvPr/>
        </p:nvSpPr>
        <p:spPr>
          <a:xfrm rot="9788736">
            <a:off x="1174605" y="3293229"/>
            <a:ext cx="726871" cy="633031"/>
          </a:xfrm>
          <a:prstGeom prst="flowChartExtra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Flowchart: Extract 25"/>
          <p:cNvSpPr/>
          <p:nvPr/>
        </p:nvSpPr>
        <p:spPr>
          <a:xfrm rot="8915388">
            <a:off x="4738738" y="3227989"/>
            <a:ext cx="726871" cy="633031"/>
          </a:xfrm>
          <a:prstGeom prst="flowChartExtra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Flowchart: Extract 26"/>
          <p:cNvSpPr/>
          <p:nvPr/>
        </p:nvSpPr>
        <p:spPr>
          <a:xfrm rot="9287038">
            <a:off x="8886195" y="3293229"/>
            <a:ext cx="726871" cy="633031"/>
          </a:xfrm>
          <a:prstGeom prst="flowChartExtra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Flowchart: Extract 27"/>
          <p:cNvSpPr/>
          <p:nvPr/>
        </p:nvSpPr>
        <p:spPr>
          <a:xfrm rot="12604304">
            <a:off x="1587311" y="3348355"/>
            <a:ext cx="726871" cy="633031"/>
          </a:xfrm>
          <a:prstGeom prst="flowChartExtra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Flowchart: Extract 28"/>
          <p:cNvSpPr/>
          <p:nvPr/>
        </p:nvSpPr>
        <p:spPr>
          <a:xfrm rot="12604304">
            <a:off x="5350710" y="3199084"/>
            <a:ext cx="726871" cy="633031"/>
          </a:xfrm>
          <a:prstGeom prst="flowChartExtra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Flowchart: Extract 29"/>
          <p:cNvSpPr/>
          <p:nvPr/>
        </p:nvSpPr>
        <p:spPr>
          <a:xfrm rot="12079426">
            <a:off x="9265148" y="3254945"/>
            <a:ext cx="603670" cy="668606"/>
          </a:xfrm>
          <a:prstGeom prst="flowChartExtra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ounded Rectangle 15"/>
          <p:cNvSpPr/>
          <p:nvPr/>
        </p:nvSpPr>
        <p:spPr>
          <a:xfrm rot="2485564">
            <a:off x="383816" y="3960112"/>
            <a:ext cx="1969877" cy="934941"/>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ounded Rectangle 30"/>
          <p:cNvSpPr/>
          <p:nvPr/>
        </p:nvSpPr>
        <p:spPr>
          <a:xfrm rot="20959567">
            <a:off x="4535574" y="4079182"/>
            <a:ext cx="1969877" cy="926769"/>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ounded Rectangle 31"/>
          <p:cNvSpPr/>
          <p:nvPr/>
        </p:nvSpPr>
        <p:spPr>
          <a:xfrm rot="2017166">
            <a:off x="8177091" y="4075541"/>
            <a:ext cx="1969877" cy="831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itle 1"/>
          <p:cNvSpPr txBox="1">
            <a:spLocks/>
          </p:cNvSpPr>
          <p:nvPr/>
        </p:nvSpPr>
        <p:spPr>
          <a:xfrm>
            <a:off x="831382" y="1332808"/>
            <a:ext cx="10515600" cy="4838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tx1">
                    <a:lumMod val="75000"/>
                  </a:schemeClr>
                </a:solidFill>
                <a:latin typeface="+mn-lt"/>
              </a:rPr>
              <a:t>Resilience Marker  Score compared to other Markers</a:t>
            </a:r>
            <a:endParaRPr lang="nl-NL" sz="3200" dirty="0">
              <a:solidFill>
                <a:schemeClr val="tx1">
                  <a:lumMod val="75000"/>
                </a:schemeClr>
              </a:solidFill>
              <a:latin typeface="+mn-lt"/>
            </a:endParaRPr>
          </a:p>
        </p:txBody>
      </p:sp>
      <p:sp>
        <p:nvSpPr>
          <p:cNvPr id="33" name="Title 1"/>
          <p:cNvSpPr txBox="1">
            <a:spLocks/>
          </p:cNvSpPr>
          <p:nvPr/>
        </p:nvSpPr>
        <p:spPr>
          <a:xfrm>
            <a:off x="1981200" y="276894"/>
            <a:ext cx="82296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dirty="0">
                <a:solidFill>
                  <a:schemeClr val="bg1"/>
                </a:solidFill>
                <a:latin typeface="+mn-lt"/>
              </a:rPr>
              <a:t>Background &amp; Context</a:t>
            </a:r>
            <a:endParaRPr lang="en-GB" sz="2800" dirty="0">
              <a:solidFill>
                <a:schemeClr val="bg1"/>
              </a:solidFill>
              <a:latin typeface="+mn-lt"/>
            </a:endParaRPr>
          </a:p>
        </p:txBody>
      </p:sp>
    </p:spTree>
    <p:extLst>
      <p:ext uri="{BB962C8B-B14F-4D97-AF65-F5344CB8AC3E}">
        <p14:creationId xmlns:p14="http://schemas.microsoft.com/office/powerpoint/2010/main" val="13291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16" grpId="0" animBg="1"/>
      <p:bldP spid="31" grpId="0" animBg="1"/>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26</a:t>
            </a:fld>
            <a:endParaRPr lang="en-US" dirty="0"/>
          </a:p>
        </p:txBody>
      </p:sp>
      <p:sp>
        <p:nvSpPr>
          <p:cNvPr id="7" name="Title 1"/>
          <p:cNvSpPr>
            <a:spLocks noGrp="1"/>
          </p:cNvSpPr>
          <p:nvPr>
            <p:ph type="title"/>
          </p:nvPr>
        </p:nvSpPr>
        <p:spPr>
          <a:xfrm>
            <a:off x="1981200" y="276894"/>
            <a:ext cx="8229600" cy="685800"/>
          </a:xfrm>
        </p:spPr>
        <p:txBody>
          <a:bodyPr>
            <a:normAutofit/>
          </a:bodyPr>
          <a:lstStyle/>
          <a:p>
            <a:r>
              <a:rPr lang="nl-NL" sz="2800" dirty="0" err="1">
                <a:solidFill>
                  <a:schemeClr val="bg1"/>
                </a:solidFill>
                <a:latin typeface="+mn-lt"/>
              </a:rPr>
              <a:t>Questions</a:t>
            </a:r>
            <a:r>
              <a:rPr lang="nl-NL" sz="2800" dirty="0">
                <a:solidFill>
                  <a:schemeClr val="bg1"/>
                </a:solidFill>
                <a:latin typeface="+mn-lt"/>
              </a:rPr>
              <a:t> &amp; </a:t>
            </a:r>
            <a:r>
              <a:rPr lang="nl-NL" sz="2800" dirty="0" err="1">
                <a:solidFill>
                  <a:schemeClr val="bg1"/>
                </a:solidFill>
                <a:latin typeface="+mn-lt"/>
              </a:rPr>
              <a:t>Answers</a:t>
            </a:r>
            <a:endParaRPr lang="en-GB" sz="2800" dirty="0">
              <a:solidFill>
                <a:schemeClr val="bg1"/>
              </a:solidFill>
              <a:latin typeface="+mn-lt"/>
            </a:endParaRPr>
          </a:p>
        </p:txBody>
      </p:sp>
      <p:pic>
        <p:nvPicPr>
          <p:cNvPr id="7172" name="Picture 4" descr="Afbeeldingsresultaat voor q a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87" y="1529576"/>
            <a:ext cx="4086225" cy="30194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51925" y="4549001"/>
            <a:ext cx="9088147" cy="646331"/>
          </a:xfrm>
          <a:prstGeom prst="rect">
            <a:avLst/>
          </a:prstGeom>
          <a:noFill/>
        </p:spPr>
        <p:txBody>
          <a:bodyPr wrap="square" rtlCol="0">
            <a:spAutoFit/>
          </a:bodyPr>
          <a:lstStyle/>
          <a:p>
            <a:pPr algn="ctr"/>
            <a:r>
              <a:rPr lang="nl-NL" sz="3600" dirty="0">
                <a:latin typeface="+mj-lt"/>
              </a:rPr>
              <a:t>Do </a:t>
            </a:r>
            <a:r>
              <a:rPr lang="nl-NL" sz="3600" dirty="0" err="1">
                <a:latin typeface="+mj-lt"/>
              </a:rPr>
              <a:t>you</a:t>
            </a:r>
            <a:r>
              <a:rPr lang="nl-NL" sz="3600" dirty="0">
                <a:latin typeface="+mj-lt"/>
              </a:rPr>
              <a:t> have </a:t>
            </a:r>
            <a:r>
              <a:rPr lang="nl-NL" sz="3600" dirty="0" err="1">
                <a:latin typeface="+mj-lt"/>
              </a:rPr>
              <a:t>any</a:t>
            </a:r>
            <a:r>
              <a:rPr lang="nl-NL" sz="3600" dirty="0">
                <a:latin typeface="+mj-lt"/>
              </a:rPr>
              <a:t> </a:t>
            </a:r>
            <a:r>
              <a:rPr lang="nl-NL" sz="3600" dirty="0" err="1">
                <a:latin typeface="+mj-lt"/>
              </a:rPr>
              <a:t>questions</a:t>
            </a:r>
            <a:r>
              <a:rPr lang="nl-NL" sz="3600" dirty="0">
                <a:latin typeface="+mj-lt"/>
              </a:rPr>
              <a:t>?</a:t>
            </a:r>
            <a:endParaRPr lang="nl-NL" sz="3600" dirty="0">
              <a:solidFill>
                <a:schemeClr val="accent1"/>
              </a:solidFill>
              <a:latin typeface="+mj-lt"/>
            </a:endParaRPr>
          </a:p>
        </p:txBody>
      </p:sp>
    </p:spTree>
    <p:extLst>
      <p:ext uri="{BB962C8B-B14F-4D97-AF65-F5344CB8AC3E}">
        <p14:creationId xmlns:p14="http://schemas.microsoft.com/office/powerpoint/2010/main" val="12069777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27</a:t>
            </a:fld>
            <a:endParaRPr lang="en-US" dirty="0"/>
          </a:p>
        </p:txBody>
      </p:sp>
      <p:sp>
        <p:nvSpPr>
          <p:cNvPr id="7" name="Title 1"/>
          <p:cNvSpPr>
            <a:spLocks noGrp="1"/>
          </p:cNvSpPr>
          <p:nvPr>
            <p:ph type="title"/>
          </p:nvPr>
        </p:nvSpPr>
        <p:spPr>
          <a:xfrm>
            <a:off x="1981200" y="276894"/>
            <a:ext cx="8229600" cy="685800"/>
          </a:xfrm>
        </p:spPr>
        <p:txBody>
          <a:bodyPr>
            <a:normAutofit/>
          </a:bodyPr>
          <a:lstStyle/>
          <a:p>
            <a:r>
              <a:rPr lang="nl-NL" sz="2800" dirty="0">
                <a:solidFill>
                  <a:schemeClr val="bg1"/>
                </a:solidFill>
                <a:latin typeface="+mn-lt"/>
              </a:rPr>
              <a:t>Support: Email &amp; Skype</a:t>
            </a:r>
            <a:endParaRPr lang="en-GB" sz="2800" dirty="0">
              <a:solidFill>
                <a:schemeClr val="bg1"/>
              </a:solidFill>
              <a:latin typeface="+mn-lt"/>
            </a:endParaRPr>
          </a:p>
        </p:txBody>
      </p:sp>
      <p:sp>
        <p:nvSpPr>
          <p:cNvPr id="11" name="TextBox 10"/>
          <p:cNvSpPr txBox="1"/>
          <p:nvPr/>
        </p:nvSpPr>
        <p:spPr>
          <a:xfrm>
            <a:off x="1044498" y="1609350"/>
            <a:ext cx="10103004" cy="584775"/>
          </a:xfrm>
          <a:prstGeom prst="rect">
            <a:avLst/>
          </a:prstGeom>
          <a:noFill/>
        </p:spPr>
        <p:txBody>
          <a:bodyPr wrap="square" rtlCol="0">
            <a:spAutoFit/>
          </a:bodyPr>
          <a:lstStyle/>
          <a:p>
            <a:pPr algn="ctr"/>
            <a:r>
              <a:rPr lang="nl-NL" sz="3200" dirty="0">
                <a:latin typeface="+mj-lt"/>
              </a:rPr>
              <a:t>Do </a:t>
            </a:r>
            <a:r>
              <a:rPr lang="nl-NL" sz="3200" dirty="0" err="1">
                <a:latin typeface="+mj-lt"/>
              </a:rPr>
              <a:t>you</a:t>
            </a:r>
            <a:r>
              <a:rPr lang="nl-NL" sz="3200" dirty="0">
                <a:latin typeface="+mj-lt"/>
              </a:rPr>
              <a:t> have </a:t>
            </a:r>
            <a:r>
              <a:rPr lang="nl-NL" sz="3200" dirty="0" err="1">
                <a:latin typeface="+mj-lt"/>
              </a:rPr>
              <a:t>any</a:t>
            </a:r>
            <a:r>
              <a:rPr lang="nl-NL" sz="3200" dirty="0">
                <a:latin typeface="+mj-lt"/>
              </a:rPr>
              <a:t> </a:t>
            </a:r>
            <a:r>
              <a:rPr lang="nl-NL" sz="3200" dirty="0" err="1">
                <a:latin typeface="+mj-lt"/>
              </a:rPr>
              <a:t>further</a:t>
            </a:r>
            <a:r>
              <a:rPr lang="nl-NL" sz="3200" dirty="0">
                <a:latin typeface="+mj-lt"/>
              </a:rPr>
              <a:t> </a:t>
            </a:r>
            <a:r>
              <a:rPr lang="nl-NL" sz="3200" dirty="0" err="1">
                <a:latin typeface="+mj-lt"/>
              </a:rPr>
              <a:t>questions</a:t>
            </a:r>
            <a:r>
              <a:rPr lang="nl-NL" sz="3200" dirty="0">
                <a:latin typeface="+mj-lt"/>
              </a:rPr>
              <a:t> or </a:t>
            </a:r>
            <a:r>
              <a:rPr lang="nl-NL" sz="3200" dirty="0" err="1">
                <a:latin typeface="+mj-lt"/>
              </a:rPr>
              <a:t>need</a:t>
            </a:r>
            <a:r>
              <a:rPr lang="nl-NL" sz="3200" dirty="0">
                <a:latin typeface="+mj-lt"/>
              </a:rPr>
              <a:t> </a:t>
            </a:r>
            <a:r>
              <a:rPr lang="nl-NL" sz="3200" dirty="0" err="1">
                <a:latin typeface="+mj-lt"/>
              </a:rPr>
              <a:t>further</a:t>
            </a:r>
            <a:r>
              <a:rPr lang="nl-NL" sz="3200" dirty="0">
                <a:latin typeface="+mj-lt"/>
              </a:rPr>
              <a:t> support?</a:t>
            </a:r>
            <a:endParaRPr lang="nl-NL" sz="3200" dirty="0">
              <a:solidFill>
                <a:schemeClr val="accent1"/>
              </a:solidFill>
              <a:latin typeface="+mj-lt"/>
            </a:endParaRPr>
          </a:p>
        </p:txBody>
      </p:sp>
      <p:sp>
        <p:nvSpPr>
          <p:cNvPr id="8" name="TextBox 7"/>
          <p:cNvSpPr txBox="1"/>
          <p:nvPr/>
        </p:nvSpPr>
        <p:spPr>
          <a:xfrm>
            <a:off x="979449" y="2502459"/>
            <a:ext cx="10418956" cy="830997"/>
          </a:xfrm>
          <a:prstGeom prst="rect">
            <a:avLst/>
          </a:prstGeom>
          <a:noFill/>
        </p:spPr>
        <p:txBody>
          <a:bodyPr wrap="square" rtlCol="0">
            <a:spAutoFit/>
          </a:bodyPr>
          <a:lstStyle/>
          <a:p>
            <a:pPr algn="ctr"/>
            <a:r>
              <a:rPr lang="nl-NL" sz="2400" dirty="0" err="1">
                <a:solidFill>
                  <a:schemeClr val="accent1"/>
                </a:solidFill>
                <a:latin typeface="+mj-lt"/>
              </a:rPr>
              <a:t>Send</a:t>
            </a:r>
            <a:r>
              <a:rPr lang="nl-NL" sz="2400" dirty="0">
                <a:solidFill>
                  <a:schemeClr val="accent1"/>
                </a:solidFill>
                <a:latin typeface="+mj-lt"/>
              </a:rPr>
              <a:t> </a:t>
            </a:r>
            <a:r>
              <a:rPr lang="nl-NL" sz="2400" dirty="0" err="1">
                <a:solidFill>
                  <a:schemeClr val="accent1"/>
                </a:solidFill>
                <a:latin typeface="+mj-lt"/>
              </a:rPr>
              <a:t>your</a:t>
            </a:r>
            <a:r>
              <a:rPr lang="nl-NL" sz="2400" dirty="0">
                <a:solidFill>
                  <a:schemeClr val="accent1"/>
                </a:solidFill>
                <a:latin typeface="+mj-lt"/>
              </a:rPr>
              <a:t> </a:t>
            </a:r>
            <a:r>
              <a:rPr lang="nl-NL" sz="2400" dirty="0" err="1">
                <a:solidFill>
                  <a:schemeClr val="accent1"/>
                </a:solidFill>
                <a:latin typeface="+mj-lt"/>
              </a:rPr>
              <a:t>questions</a:t>
            </a:r>
            <a:r>
              <a:rPr lang="nl-NL" sz="2400" dirty="0">
                <a:solidFill>
                  <a:schemeClr val="accent1"/>
                </a:solidFill>
                <a:latin typeface="+mj-lt"/>
              </a:rPr>
              <a:t> </a:t>
            </a:r>
            <a:r>
              <a:rPr lang="nl-NL" sz="2400" dirty="0" err="1">
                <a:solidFill>
                  <a:schemeClr val="accent1"/>
                </a:solidFill>
                <a:latin typeface="+mj-lt"/>
              </a:rPr>
              <a:t>to</a:t>
            </a:r>
            <a:r>
              <a:rPr lang="nl-NL" sz="2400" dirty="0">
                <a:solidFill>
                  <a:schemeClr val="accent1"/>
                </a:solidFill>
                <a:latin typeface="+mj-lt"/>
              </a:rPr>
              <a:t>: </a:t>
            </a:r>
            <a:br>
              <a:rPr lang="nl-NL" sz="2400" dirty="0">
                <a:solidFill>
                  <a:schemeClr val="accent1"/>
                </a:solidFill>
                <a:latin typeface="+mj-lt"/>
              </a:rPr>
            </a:br>
            <a:r>
              <a:rPr lang="nl-NL" sz="2400" dirty="0">
                <a:solidFill>
                  <a:schemeClr val="accent1"/>
                </a:solidFill>
                <a:latin typeface="+mj-lt"/>
                <a:hlinkClick r:id="rId3"/>
              </a:rPr>
              <a:t>CCRP@careinternational.org</a:t>
            </a:r>
            <a:endParaRPr lang="nl-NL" sz="2400" dirty="0">
              <a:solidFill>
                <a:schemeClr val="accent1"/>
              </a:solidFill>
              <a:latin typeface="+mj-lt"/>
            </a:endParaRPr>
          </a:p>
        </p:txBody>
      </p:sp>
      <p:sp>
        <p:nvSpPr>
          <p:cNvPr id="2" name="Oval Callout 1"/>
          <p:cNvSpPr/>
          <p:nvPr/>
        </p:nvSpPr>
        <p:spPr>
          <a:xfrm>
            <a:off x="9508273" y="294679"/>
            <a:ext cx="1405054" cy="1260088"/>
          </a:xfrm>
          <a:prstGeom prst="wedgeEllipseCallout">
            <a:avLst>
              <a:gd name="adj1" fmla="val -27182"/>
              <a:gd name="adj2" fmla="val 59845"/>
            </a:avLst>
          </a:prstGeom>
          <a:solidFill>
            <a:schemeClr val="tx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200" dirty="0">
                <a:effectLst>
                  <a:outerShdw blurRad="38100" dist="38100" dir="2700000" algn="tl">
                    <a:srgbClr val="000000">
                      <a:alpha val="43137"/>
                    </a:srgbClr>
                  </a:outerShdw>
                </a:effectLst>
                <a:latin typeface="+mj-lt"/>
              </a:rPr>
              <a:t>?</a:t>
            </a:r>
          </a:p>
        </p:txBody>
      </p:sp>
      <p:sp>
        <p:nvSpPr>
          <p:cNvPr id="10" name="TextBox 9"/>
          <p:cNvSpPr txBox="1"/>
          <p:nvPr/>
        </p:nvSpPr>
        <p:spPr>
          <a:xfrm>
            <a:off x="838200" y="3496709"/>
            <a:ext cx="10764645" cy="1077218"/>
          </a:xfrm>
          <a:prstGeom prst="rect">
            <a:avLst/>
          </a:prstGeom>
          <a:noFill/>
        </p:spPr>
        <p:txBody>
          <a:bodyPr wrap="square" rtlCol="0">
            <a:spAutoFit/>
          </a:bodyPr>
          <a:lstStyle/>
          <a:p>
            <a:pPr algn="ctr"/>
            <a:r>
              <a:rPr lang="nl-NL" sz="2400" dirty="0" err="1">
                <a:solidFill>
                  <a:schemeClr val="accent1"/>
                </a:solidFill>
                <a:latin typeface="+mj-lt"/>
              </a:rPr>
              <a:t>Add</a:t>
            </a:r>
            <a:r>
              <a:rPr lang="nl-NL" sz="2400" dirty="0">
                <a:solidFill>
                  <a:schemeClr val="accent1"/>
                </a:solidFill>
                <a:latin typeface="+mj-lt"/>
              </a:rPr>
              <a:t> </a:t>
            </a:r>
            <a:r>
              <a:rPr lang="nl-NL" sz="2400" dirty="0" err="1">
                <a:solidFill>
                  <a:schemeClr val="accent1"/>
                </a:solidFill>
                <a:latin typeface="+mj-lt"/>
              </a:rPr>
              <a:t>the</a:t>
            </a:r>
            <a:r>
              <a:rPr lang="nl-NL" sz="2400" dirty="0">
                <a:solidFill>
                  <a:schemeClr val="accent1"/>
                </a:solidFill>
                <a:latin typeface="+mj-lt"/>
              </a:rPr>
              <a:t> CCRP team </a:t>
            </a:r>
            <a:r>
              <a:rPr lang="nl-NL" sz="2400" dirty="0" err="1">
                <a:solidFill>
                  <a:schemeClr val="accent1"/>
                </a:solidFill>
                <a:latin typeface="+mj-lt"/>
              </a:rPr>
              <a:t>to</a:t>
            </a:r>
            <a:r>
              <a:rPr lang="nl-NL" sz="2400" dirty="0">
                <a:solidFill>
                  <a:schemeClr val="accent1"/>
                </a:solidFill>
                <a:latin typeface="+mj-lt"/>
              </a:rPr>
              <a:t> </a:t>
            </a:r>
            <a:r>
              <a:rPr lang="nl-NL" sz="2400" dirty="0" err="1">
                <a:solidFill>
                  <a:schemeClr val="accent1"/>
                </a:solidFill>
                <a:latin typeface="+mj-lt"/>
              </a:rPr>
              <a:t>your</a:t>
            </a:r>
            <a:r>
              <a:rPr lang="nl-NL" sz="2400" dirty="0">
                <a:solidFill>
                  <a:schemeClr val="accent1"/>
                </a:solidFill>
                <a:latin typeface="+mj-lt"/>
              </a:rPr>
              <a:t> Skype </a:t>
            </a:r>
            <a:r>
              <a:rPr lang="nl-NL" sz="2400" dirty="0" err="1">
                <a:solidFill>
                  <a:schemeClr val="accent1"/>
                </a:solidFill>
                <a:latin typeface="+mj-lt"/>
              </a:rPr>
              <a:t>for</a:t>
            </a:r>
            <a:r>
              <a:rPr lang="nl-NL" sz="2400" dirty="0">
                <a:solidFill>
                  <a:schemeClr val="accent1"/>
                </a:solidFill>
                <a:latin typeface="+mj-lt"/>
              </a:rPr>
              <a:t> Business </a:t>
            </a:r>
            <a:r>
              <a:rPr lang="nl-NL" sz="2400" dirty="0" err="1">
                <a:solidFill>
                  <a:schemeClr val="accent1"/>
                </a:solidFill>
                <a:latin typeface="+mj-lt"/>
              </a:rPr>
              <a:t>contacts</a:t>
            </a:r>
            <a:r>
              <a:rPr lang="nl-NL" sz="2400" dirty="0">
                <a:solidFill>
                  <a:schemeClr val="accent1"/>
                </a:solidFill>
                <a:latin typeface="+mj-lt"/>
              </a:rPr>
              <a:t>:</a:t>
            </a:r>
          </a:p>
          <a:p>
            <a:pPr algn="ctr"/>
            <a:r>
              <a:rPr lang="nl-NL" sz="2000" b="1" dirty="0">
                <a:solidFill>
                  <a:schemeClr val="tx2">
                    <a:lumMod val="65000"/>
                  </a:schemeClr>
                </a:solidFill>
                <a:latin typeface="+mj-lt"/>
              </a:rPr>
              <a:t>Wieteke Overbeek </a:t>
            </a:r>
            <a:r>
              <a:rPr lang="nl-NL" dirty="0">
                <a:solidFill>
                  <a:schemeClr val="tx2">
                    <a:lumMod val="65000"/>
                  </a:schemeClr>
                </a:solidFill>
                <a:latin typeface="+mj-lt"/>
              </a:rPr>
              <a:t>(</a:t>
            </a:r>
            <a:r>
              <a:rPr lang="nl-NL" dirty="0">
                <a:solidFill>
                  <a:schemeClr val="tx2">
                    <a:lumMod val="65000"/>
                  </a:schemeClr>
                </a:solidFill>
                <a:latin typeface="+mj-lt"/>
                <a:hlinkClick r:id="rId4"/>
              </a:rPr>
              <a:t>overbeek@carenederland.org</a:t>
            </a:r>
            <a:r>
              <a:rPr lang="nl-NL" dirty="0">
                <a:solidFill>
                  <a:schemeClr val="tx2">
                    <a:lumMod val="65000"/>
                  </a:schemeClr>
                </a:solidFill>
                <a:latin typeface="+mj-lt"/>
              </a:rPr>
              <a:t>)</a:t>
            </a:r>
          </a:p>
          <a:p>
            <a:pPr algn="ctr"/>
            <a:r>
              <a:rPr lang="nl-NL" sz="2000" b="1" dirty="0">
                <a:solidFill>
                  <a:schemeClr val="tx2">
                    <a:lumMod val="65000"/>
                  </a:schemeClr>
                </a:solidFill>
                <a:latin typeface="+mj-lt"/>
              </a:rPr>
              <a:t>Wouter Bokdam </a:t>
            </a:r>
            <a:r>
              <a:rPr lang="nl-NL" dirty="0">
                <a:solidFill>
                  <a:schemeClr val="tx2">
                    <a:lumMod val="65000"/>
                  </a:schemeClr>
                </a:solidFill>
                <a:latin typeface="+mj-lt"/>
              </a:rPr>
              <a:t>(</a:t>
            </a:r>
            <a:r>
              <a:rPr lang="nl-NL" dirty="0">
                <a:solidFill>
                  <a:schemeClr val="tx2">
                    <a:lumMod val="65000"/>
                  </a:schemeClr>
                </a:solidFill>
                <a:latin typeface="+mj-lt"/>
                <a:hlinkClick r:id="rId5"/>
              </a:rPr>
              <a:t>wbokdam@carenederland.org</a:t>
            </a:r>
            <a:r>
              <a:rPr lang="nl-NL" dirty="0">
                <a:solidFill>
                  <a:schemeClr val="tx2">
                    <a:lumMod val="65000"/>
                  </a:schemeClr>
                </a:solidFill>
                <a:latin typeface="+mj-lt"/>
              </a:rPr>
              <a:t>) </a:t>
            </a:r>
          </a:p>
        </p:txBody>
      </p:sp>
      <p:sp>
        <p:nvSpPr>
          <p:cNvPr id="12" name="TextBox 11"/>
          <p:cNvSpPr txBox="1"/>
          <p:nvPr/>
        </p:nvSpPr>
        <p:spPr>
          <a:xfrm>
            <a:off x="713677" y="4737181"/>
            <a:ext cx="10764645" cy="1292662"/>
          </a:xfrm>
          <a:prstGeom prst="rect">
            <a:avLst/>
          </a:prstGeom>
          <a:noFill/>
        </p:spPr>
        <p:txBody>
          <a:bodyPr wrap="square" rtlCol="0">
            <a:spAutoFit/>
          </a:bodyPr>
          <a:lstStyle/>
          <a:p>
            <a:pPr algn="ctr"/>
            <a:r>
              <a:rPr lang="nl-NL" sz="2400" dirty="0">
                <a:solidFill>
                  <a:schemeClr val="accent1"/>
                </a:solidFill>
                <a:latin typeface="+mj-lt"/>
              </a:rPr>
              <a:t>Post </a:t>
            </a:r>
            <a:r>
              <a:rPr lang="nl-NL" sz="2400" dirty="0" err="1">
                <a:solidFill>
                  <a:schemeClr val="accent1"/>
                </a:solidFill>
                <a:latin typeface="+mj-lt"/>
              </a:rPr>
              <a:t>your</a:t>
            </a:r>
            <a:r>
              <a:rPr lang="nl-NL" sz="2400" dirty="0">
                <a:solidFill>
                  <a:schemeClr val="accent1"/>
                </a:solidFill>
                <a:latin typeface="+mj-lt"/>
              </a:rPr>
              <a:t> question in </a:t>
            </a:r>
            <a:r>
              <a:rPr lang="nl-NL" sz="2400" dirty="0" err="1">
                <a:solidFill>
                  <a:schemeClr val="accent1"/>
                </a:solidFill>
                <a:latin typeface="+mj-lt"/>
              </a:rPr>
              <a:t>the</a:t>
            </a:r>
            <a:r>
              <a:rPr lang="nl-NL" sz="2400" dirty="0">
                <a:solidFill>
                  <a:schemeClr val="accent1"/>
                </a:solidFill>
                <a:latin typeface="+mj-lt"/>
              </a:rPr>
              <a:t> PIIRS Help Desk:</a:t>
            </a:r>
            <a:br>
              <a:rPr lang="nl-NL" sz="2400" dirty="0">
                <a:solidFill>
                  <a:schemeClr val="accent1"/>
                </a:solidFill>
                <a:latin typeface="+mj-lt"/>
              </a:rPr>
            </a:br>
            <a:r>
              <a:rPr lang="en-US" u="sng" dirty="0">
                <a:latin typeface="+mj-lt"/>
                <a:hlinkClick r:id="rId6"/>
              </a:rPr>
              <a:t>https://join.skype.com/hca8Q0YlO3mb</a:t>
            </a:r>
            <a:endParaRPr lang="en-US" u="sng" dirty="0">
              <a:latin typeface="+mj-lt"/>
            </a:endParaRPr>
          </a:p>
          <a:p>
            <a:pPr algn="ctr"/>
            <a:r>
              <a:rPr lang="en-US" dirty="0">
                <a:solidFill>
                  <a:schemeClr val="accent1"/>
                </a:solidFill>
                <a:latin typeface="+mj-lt"/>
              </a:rPr>
              <a:t>or send your question to</a:t>
            </a:r>
            <a:br>
              <a:rPr lang="en-US" dirty="0">
                <a:solidFill>
                  <a:schemeClr val="accent1"/>
                </a:solidFill>
                <a:latin typeface="+mj-lt"/>
              </a:rPr>
            </a:br>
            <a:r>
              <a:rPr lang="en-US" dirty="0">
                <a:solidFill>
                  <a:schemeClr val="accent1"/>
                </a:solidFill>
                <a:latin typeface="+mj-lt"/>
                <a:hlinkClick r:id="rId7"/>
              </a:rPr>
              <a:t>piirs@careinternational.org</a:t>
            </a:r>
            <a:endParaRPr lang="nl-NL" dirty="0">
              <a:solidFill>
                <a:schemeClr val="accent1"/>
              </a:solidFill>
              <a:latin typeface="+mj-lt"/>
            </a:endParaRPr>
          </a:p>
        </p:txBody>
      </p:sp>
    </p:spTree>
    <p:extLst>
      <p:ext uri="{BB962C8B-B14F-4D97-AF65-F5344CB8AC3E}">
        <p14:creationId xmlns:p14="http://schemas.microsoft.com/office/powerpoint/2010/main" val="214249475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28</a:t>
            </a:fld>
            <a:endParaRPr lang="en-US" dirty="0"/>
          </a:p>
        </p:txBody>
      </p:sp>
      <p:sp>
        <p:nvSpPr>
          <p:cNvPr id="7" name="Title 1"/>
          <p:cNvSpPr>
            <a:spLocks noGrp="1"/>
          </p:cNvSpPr>
          <p:nvPr>
            <p:ph type="title"/>
          </p:nvPr>
        </p:nvSpPr>
        <p:spPr>
          <a:xfrm>
            <a:off x="1981200" y="276894"/>
            <a:ext cx="8229600" cy="685800"/>
          </a:xfrm>
        </p:spPr>
        <p:txBody>
          <a:bodyPr>
            <a:normAutofit/>
          </a:bodyPr>
          <a:lstStyle/>
          <a:p>
            <a:r>
              <a:rPr lang="en-GB" sz="2800" dirty="0">
                <a:solidFill>
                  <a:schemeClr val="bg1"/>
                </a:solidFill>
                <a:latin typeface="+mn-lt"/>
              </a:rPr>
              <a:t>CCRP &amp; Resilience Marker Updates</a:t>
            </a:r>
          </a:p>
        </p:txBody>
      </p:sp>
      <p:sp>
        <p:nvSpPr>
          <p:cNvPr id="11" name="TextBox 10"/>
          <p:cNvSpPr txBox="1"/>
          <p:nvPr/>
        </p:nvSpPr>
        <p:spPr>
          <a:xfrm>
            <a:off x="1044498" y="1849443"/>
            <a:ext cx="10103004" cy="1200329"/>
          </a:xfrm>
          <a:prstGeom prst="rect">
            <a:avLst/>
          </a:prstGeom>
          <a:noFill/>
        </p:spPr>
        <p:txBody>
          <a:bodyPr wrap="square" rtlCol="0">
            <a:spAutoFit/>
          </a:bodyPr>
          <a:lstStyle/>
          <a:p>
            <a:pPr algn="ctr"/>
            <a:r>
              <a:rPr lang="nl-NL" sz="3600" dirty="0" err="1">
                <a:latin typeface="+mj-lt"/>
              </a:rPr>
              <a:t>All</a:t>
            </a:r>
            <a:r>
              <a:rPr lang="nl-NL" sz="3600" dirty="0">
                <a:latin typeface="+mj-lt"/>
              </a:rPr>
              <a:t> Resilience Marker </a:t>
            </a:r>
            <a:r>
              <a:rPr lang="nl-NL" sz="3600" dirty="0" err="1">
                <a:latin typeface="+mj-lt"/>
              </a:rPr>
              <a:t>material</a:t>
            </a:r>
            <a:r>
              <a:rPr lang="nl-NL" sz="3600" dirty="0">
                <a:latin typeface="+mj-lt"/>
              </a:rPr>
              <a:t> &amp; updates </a:t>
            </a:r>
            <a:br>
              <a:rPr lang="nl-NL" sz="3600" dirty="0">
                <a:latin typeface="+mj-lt"/>
              </a:rPr>
            </a:br>
            <a:r>
              <a:rPr lang="nl-NL" sz="3600" dirty="0" err="1">
                <a:latin typeface="+mj-lt"/>
              </a:rPr>
              <a:t>will</a:t>
            </a:r>
            <a:r>
              <a:rPr lang="nl-NL" sz="3600" dirty="0">
                <a:latin typeface="+mj-lt"/>
              </a:rPr>
              <a:t> </a:t>
            </a:r>
            <a:r>
              <a:rPr lang="nl-NL" sz="3600" dirty="0" err="1">
                <a:latin typeface="+mj-lt"/>
              </a:rPr>
              <a:t>be</a:t>
            </a:r>
            <a:r>
              <a:rPr lang="nl-NL" sz="3600" dirty="0">
                <a:latin typeface="+mj-lt"/>
              </a:rPr>
              <a:t> </a:t>
            </a:r>
            <a:r>
              <a:rPr lang="nl-NL" sz="3600" dirty="0" err="1">
                <a:latin typeface="+mj-lt"/>
              </a:rPr>
              <a:t>available</a:t>
            </a:r>
            <a:r>
              <a:rPr lang="nl-NL" sz="3600" dirty="0">
                <a:latin typeface="+mj-lt"/>
              </a:rPr>
              <a:t> at:</a:t>
            </a:r>
            <a:endParaRPr lang="nl-NL" sz="3600" dirty="0">
              <a:solidFill>
                <a:schemeClr val="accent1"/>
              </a:solidFill>
              <a:latin typeface="+mj-lt"/>
            </a:endParaRPr>
          </a:p>
        </p:txBody>
      </p:sp>
      <p:sp>
        <p:nvSpPr>
          <p:cNvPr id="8" name="TextBox 7">
            <a:hlinkClick r:id="rId3"/>
          </p:cNvPr>
          <p:cNvSpPr txBox="1"/>
          <p:nvPr/>
        </p:nvSpPr>
        <p:spPr>
          <a:xfrm>
            <a:off x="564066" y="3275813"/>
            <a:ext cx="11063868" cy="646331"/>
          </a:xfrm>
          <a:prstGeom prst="rect">
            <a:avLst/>
          </a:prstGeom>
          <a:noFill/>
        </p:spPr>
        <p:txBody>
          <a:bodyPr wrap="square" rtlCol="0">
            <a:spAutoFit/>
          </a:bodyPr>
          <a:lstStyle/>
          <a:p>
            <a:pPr algn="ctr"/>
            <a:r>
              <a:rPr lang="nl-NL" sz="3600" dirty="0">
                <a:solidFill>
                  <a:schemeClr val="accent1"/>
                </a:solidFill>
                <a:latin typeface="+mj-lt"/>
                <a:hlinkClick r:id="rId3"/>
              </a:rPr>
              <a:t>careclimatechange.org/tool-kits/</a:t>
            </a:r>
            <a:r>
              <a:rPr lang="nl-NL" sz="3600" dirty="0" err="1">
                <a:solidFill>
                  <a:schemeClr val="accent1"/>
                </a:solidFill>
                <a:latin typeface="+mj-lt"/>
                <a:hlinkClick r:id="rId3"/>
              </a:rPr>
              <a:t>cares</a:t>
            </a:r>
            <a:r>
              <a:rPr lang="nl-NL" sz="3600" dirty="0">
                <a:solidFill>
                  <a:schemeClr val="accent1"/>
                </a:solidFill>
                <a:latin typeface="+mj-lt"/>
                <a:hlinkClick r:id="rId3"/>
              </a:rPr>
              <a:t>-</a:t>
            </a:r>
            <a:r>
              <a:rPr lang="nl-NL" sz="3600" dirty="0" err="1">
                <a:solidFill>
                  <a:schemeClr val="accent1"/>
                </a:solidFill>
                <a:latin typeface="+mj-lt"/>
                <a:hlinkClick r:id="rId3"/>
              </a:rPr>
              <a:t>resilience</a:t>
            </a:r>
            <a:r>
              <a:rPr lang="nl-NL" sz="3600" dirty="0">
                <a:solidFill>
                  <a:schemeClr val="accent1"/>
                </a:solidFill>
                <a:latin typeface="+mj-lt"/>
                <a:hlinkClick r:id="rId3"/>
              </a:rPr>
              <a:t>-marker/ </a:t>
            </a:r>
            <a:endParaRPr lang="nl-NL" sz="3600" dirty="0">
              <a:solidFill>
                <a:schemeClr val="accent1"/>
              </a:solidFill>
              <a:latin typeface="+mj-lt"/>
            </a:endParaRPr>
          </a:p>
        </p:txBody>
      </p:sp>
      <p:pic>
        <p:nvPicPr>
          <p:cNvPr id="9" name="Picture 8" descr="CARE_VERT_2c.png"/>
          <p:cNvPicPr>
            <a:picLocks noChangeAspect="1"/>
          </p:cNvPicPr>
          <p:nvPr/>
        </p:nvPicPr>
        <p:blipFill>
          <a:blip r:embed="rId4"/>
          <a:stretch>
            <a:fillRect/>
          </a:stretch>
        </p:blipFill>
        <p:spPr>
          <a:xfrm>
            <a:off x="5407339" y="4148185"/>
            <a:ext cx="1373023" cy="1720112"/>
          </a:xfrm>
          <a:prstGeom prst="rect">
            <a:avLst/>
          </a:prstGeom>
        </p:spPr>
      </p:pic>
    </p:spTree>
    <p:extLst>
      <p:ext uri="{BB962C8B-B14F-4D97-AF65-F5344CB8AC3E}">
        <p14:creationId xmlns:p14="http://schemas.microsoft.com/office/powerpoint/2010/main" val="23416154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lum bright="70000" contrast="-70000"/>
          </a:blip>
          <a:srcRect t="3921" b="10652"/>
          <a:stretch/>
        </p:blipFill>
        <p:spPr>
          <a:xfrm>
            <a:off x="-241456" y="1142999"/>
            <a:ext cx="12662056" cy="6789350"/>
          </a:xfrm>
          <a:prstGeom prst="rect">
            <a:avLst/>
          </a:prstGeom>
          <a:effectLst>
            <a:softEdge rad="127000"/>
          </a:effectLst>
        </p:spPr>
      </p:pic>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3</a:t>
            </a:fld>
            <a:endParaRPr lang="en-US" dirty="0"/>
          </a:p>
        </p:txBody>
      </p:sp>
      <p:sp>
        <p:nvSpPr>
          <p:cNvPr id="6" name="Content Placeholder 2"/>
          <p:cNvSpPr txBox="1">
            <a:spLocks/>
          </p:cNvSpPr>
          <p:nvPr/>
        </p:nvSpPr>
        <p:spPr>
          <a:xfrm>
            <a:off x="609599" y="1256969"/>
            <a:ext cx="10972800" cy="88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a:ea typeface="+mn-ea"/>
                <a:cs typeface="Arial"/>
              </a:defRPr>
            </a:lvl1pPr>
            <a:lvl2pPr marL="4572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2pPr>
            <a:lvl3pPr marL="6858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914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4pPr>
            <a:lvl5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US" sz="3200" dirty="0">
                <a:solidFill>
                  <a:schemeClr val="tx1">
                    <a:lumMod val="75000"/>
                  </a:schemeClr>
                </a:solidFill>
                <a:effectLst>
                  <a:outerShdw blurRad="38100" dist="38100" dir="2700000" algn="tl">
                    <a:srgbClr val="000000">
                      <a:alpha val="43137"/>
                    </a:srgbClr>
                  </a:outerShdw>
                </a:effectLst>
                <a:latin typeface="+mn-lt"/>
              </a:rPr>
              <a:t>CARE Strategy 2020</a:t>
            </a:r>
          </a:p>
        </p:txBody>
      </p:sp>
      <p:sp>
        <p:nvSpPr>
          <p:cNvPr id="7" name="Title 1"/>
          <p:cNvSpPr>
            <a:spLocks noGrp="1"/>
          </p:cNvSpPr>
          <p:nvPr>
            <p:ph type="title"/>
          </p:nvPr>
        </p:nvSpPr>
        <p:spPr>
          <a:xfrm>
            <a:off x="1981200" y="276894"/>
            <a:ext cx="8229600" cy="685800"/>
          </a:xfrm>
        </p:spPr>
        <p:txBody>
          <a:bodyPr>
            <a:normAutofit/>
          </a:bodyPr>
          <a:lstStyle/>
          <a:p>
            <a:r>
              <a:rPr lang="nl-NL" sz="2800" dirty="0">
                <a:solidFill>
                  <a:schemeClr val="bg1"/>
                </a:solidFill>
                <a:latin typeface="+mn-lt"/>
              </a:rPr>
              <a:t>Background &amp; Context</a:t>
            </a:r>
            <a:endParaRPr lang="en-GB" sz="2800" dirty="0">
              <a:solidFill>
                <a:schemeClr val="bg1"/>
              </a:solidFill>
              <a:latin typeface="+mn-lt"/>
            </a:endParaRPr>
          </a:p>
        </p:txBody>
      </p:sp>
      <p:sp>
        <p:nvSpPr>
          <p:cNvPr id="3" name="Rectangle 2"/>
          <p:cNvSpPr/>
          <p:nvPr/>
        </p:nvSpPr>
        <p:spPr>
          <a:xfrm>
            <a:off x="2085799" y="1685545"/>
            <a:ext cx="8950712" cy="400110"/>
          </a:xfrm>
          <a:prstGeom prst="rect">
            <a:avLst/>
          </a:prstGeom>
        </p:spPr>
        <p:txBody>
          <a:bodyPr wrap="square">
            <a:spAutoFit/>
          </a:bodyPr>
          <a:lstStyle/>
          <a:p>
            <a:pPr algn="ctr"/>
            <a:r>
              <a:rPr lang="fr-FR" sz="2000" b="1" i="1" dirty="0" err="1">
                <a:solidFill>
                  <a:schemeClr val="accent1"/>
                </a:solidFill>
                <a:latin typeface="+mj-lt"/>
              </a:rPr>
              <a:t>Address</a:t>
            </a:r>
            <a:r>
              <a:rPr lang="fr-FR" sz="2000" b="1" i="1" dirty="0">
                <a:solidFill>
                  <a:schemeClr val="accent1"/>
                </a:solidFill>
                <a:latin typeface="+mj-lt"/>
              </a:rPr>
              <a:t> the </a:t>
            </a:r>
            <a:r>
              <a:rPr lang="fr-FR" sz="2000" b="1" i="1" dirty="0" err="1">
                <a:solidFill>
                  <a:schemeClr val="accent1"/>
                </a:solidFill>
                <a:latin typeface="+mj-lt"/>
              </a:rPr>
              <a:t>underlying</a:t>
            </a:r>
            <a:r>
              <a:rPr lang="fr-FR" sz="2000" b="1" i="1" dirty="0">
                <a:solidFill>
                  <a:schemeClr val="accent1"/>
                </a:solidFill>
                <a:latin typeface="+mj-lt"/>
              </a:rPr>
              <a:t> causes of </a:t>
            </a:r>
            <a:r>
              <a:rPr lang="fr-FR" sz="2000" b="1" i="1" dirty="0" err="1">
                <a:solidFill>
                  <a:schemeClr val="accent1"/>
                </a:solidFill>
                <a:latin typeface="+mj-lt"/>
              </a:rPr>
              <a:t>vulnerability</a:t>
            </a:r>
            <a:r>
              <a:rPr lang="fr-FR" sz="2000" b="1" i="1" dirty="0">
                <a:solidFill>
                  <a:schemeClr val="accent1"/>
                </a:solidFill>
                <a:latin typeface="+mj-lt"/>
              </a:rPr>
              <a:t> to </a:t>
            </a:r>
            <a:r>
              <a:rPr lang="fr-FR" sz="2000" b="1" i="1" dirty="0" err="1">
                <a:solidFill>
                  <a:schemeClr val="accent1"/>
                </a:solidFill>
                <a:latin typeface="+mj-lt"/>
              </a:rPr>
              <a:t>overcome</a:t>
            </a:r>
            <a:r>
              <a:rPr lang="fr-FR" sz="2000" b="1" i="1" dirty="0">
                <a:solidFill>
                  <a:schemeClr val="accent1"/>
                </a:solidFill>
                <a:latin typeface="+mj-lt"/>
              </a:rPr>
              <a:t> the injustice of </a:t>
            </a:r>
            <a:r>
              <a:rPr lang="fr-FR" sz="2000" b="1" i="1" dirty="0" err="1">
                <a:solidFill>
                  <a:schemeClr val="accent1"/>
                </a:solidFill>
                <a:latin typeface="+mj-lt"/>
              </a:rPr>
              <a:t>poverty</a:t>
            </a:r>
            <a:endParaRPr lang="fr-FR" sz="2000" b="1" i="1" dirty="0">
              <a:solidFill>
                <a:schemeClr val="accent1"/>
              </a:solidFill>
              <a:latin typeface="+mj-lt"/>
            </a:endParaRPr>
          </a:p>
        </p:txBody>
      </p:sp>
      <p:sp>
        <p:nvSpPr>
          <p:cNvPr id="12" name="TextBox 11"/>
          <p:cNvSpPr txBox="1"/>
          <p:nvPr/>
        </p:nvSpPr>
        <p:spPr>
          <a:xfrm>
            <a:off x="145071" y="2679911"/>
            <a:ext cx="3542885" cy="313932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dirty="0"/>
              <a:t>By using CARE’s overarching approach of tackling the underlying causes of poverty and social injustice, prioritizing three </a:t>
            </a:r>
            <a:r>
              <a:rPr lang="en-US" b="1" dirty="0"/>
              <a:t>key approaches </a:t>
            </a:r>
            <a:r>
              <a:rPr lang="en-US" dirty="0"/>
              <a:t>in our programs and actions: </a:t>
            </a:r>
          </a:p>
          <a:p>
            <a:endParaRPr lang="en-US" dirty="0"/>
          </a:p>
          <a:p>
            <a:pPr marL="285750" indent="-285750">
              <a:buFont typeface="Wingdings" panose="05000000000000000000" pitchFamily="2" charset="2"/>
              <a:buChar char="§"/>
            </a:pPr>
            <a:r>
              <a:rPr lang="en-US" dirty="0"/>
              <a:t>Strengthening gender equality and women’s voice </a:t>
            </a:r>
          </a:p>
          <a:p>
            <a:pPr marL="285750" indent="-285750">
              <a:buFont typeface="Wingdings" panose="05000000000000000000" pitchFamily="2" charset="2"/>
              <a:buChar char="§"/>
            </a:pPr>
            <a:r>
              <a:rPr lang="en-US" dirty="0"/>
              <a:t>Promoting inclusive governance </a:t>
            </a:r>
          </a:p>
          <a:p>
            <a:pPr marL="285750" indent="-285750">
              <a:buFont typeface="Wingdings" panose="05000000000000000000" pitchFamily="2" charset="2"/>
              <a:buChar char="§"/>
            </a:pPr>
            <a:r>
              <a:rPr lang="en-US" sz="1900" b="1" dirty="0">
                <a:solidFill>
                  <a:schemeClr val="accent1"/>
                </a:solidFill>
              </a:rPr>
              <a:t>Increasing resilience</a:t>
            </a:r>
            <a:endParaRPr lang="nl-NL" sz="1900" b="1" dirty="0">
              <a:solidFill>
                <a:schemeClr val="accent1"/>
              </a:solidFill>
            </a:endParaRPr>
          </a:p>
        </p:txBody>
      </p:sp>
      <p:sp>
        <p:nvSpPr>
          <p:cNvPr id="15" name="TextBox 14"/>
          <p:cNvSpPr txBox="1"/>
          <p:nvPr/>
        </p:nvSpPr>
        <p:spPr>
          <a:xfrm>
            <a:off x="4315160" y="3304262"/>
            <a:ext cx="3907108"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And playing the following </a:t>
            </a:r>
            <a:r>
              <a:rPr lang="en-US" b="1" dirty="0"/>
              <a:t>roles</a:t>
            </a:r>
            <a:r>
              <a:rPr lang="en-US" dirty="0"/>
              <a:t>: </a:t>
            </a:r>
          </a:p>
          <a:p>
            <a:pPr marL="285750" indent="-285750" algn="ctr">
              <a:buFont typeface="Wingdings" panose="05000000000000000000" pitchFamily="2" charset="2"/>
              <a:buChar char="§"/>
            </a:pPr>
            <a:r>
              <a:rPr lang="en-US" dirty="0"/>
              <a:t>Humanitarian action and saving lives </a:t>
            </a:r>
          </a:p>
          <a:p>
            <a:pPr marL="285750" indent="-285750" algn="ctr">
              <a:buFont typeface="Wingdings" panose="05000000000000000000" pitchFamily="2" charset="2"/>
              <a:buChar char="§"/>
            </a:pPr>
            <a:r>
              <a:rPr lang="en-US" dirty="0"/>
              <a:t>Promoting lasting change and innovative solutions</a:t>
            </a:r>
          </a:p>
          <a:p>
            <a:pPr marL="285750" indent="-285750" algn="ctr">
              <a:buFont typeface="Wingdings" panose="05000000000000000000" pitchFamily="2" charset="2"/>
              <a:buChar char="§"/>
            </a:pPr>
            <a:r>
              <a:rPr lang="en-US" dirty="0"/>
              <a:t>Multiplying impact</a:t>
            </a:r>
            <a:endParaRPr lang="nl-NL" dirty="0"/>
          </a:p>
        </p:txBody>
      </p:sp>
      <p:sp>
        <p:nvSpPr>
          <p:cNvPr id="16" name="Multiply 15"/>
          <p:cNvSpPr/>
          <p:nvPr/>
        </p:nvSpPr>
        <p:spPr>
          <a:xfrm>
            <a:off x="3709087" y="3768457"/>
            <a:ext cx="612000" cy="576000"/>
          </a:xfrm>
          <a:prstGeom prst="mathMultiply">
            <a:avLst>
              <a:gd name="adj1" fmla="val 15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Box 16"/>
          <p:cNvSpPr txBox="1"/>
          <p:nvPr/>
        </p:nvSpPr>
        <p:spPr>
          <a:xfrm>
            <a:off x="8900346" y="2324631"/>
            <a:ext cx="3131934" cy="4031873"/>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pPr algn="ctr"/>
            <a:r>
              <a:rPr lang="nl-NL" sz="1600" dirty="0"/>
              <a:t>CARE </a:t>
            </a:r>
            <a:r>
              <a:rPr lang="en-US" sz="1600" dirty="0"/>
              <a:t>and our partners will support </a:t>
            </a:r>
            <a:r>
              <a:rPr lang="en-US" sz="1600" b="1" dirty="0"/>
              <a:t>150 million people from the most vulnerable and excluded communities to overcome poverty and social injustice by 2020</a:t>
            </a:r>
            <a:r>
              <a:rPr lang="nl-NL" sz="1600" b="1" dirty="0"/>
              <a:t> </a:t>
            </a:r>
          </a:p>
        </p:txBody>
      </p:sp>
      <p:pic>
        <p:nvPicPr>
          <p:cNvPr id="19" name="Picture 18"/>
          <p:cNvPicPr>
            <a:picLocks noChangeAspect="1"/>
          </p:cNvPicPr>
          <p:nvPr/>
        </p:nvPicPr>
        <p:blipFill>
          <a:blip r:embed="rId4"/>
          <a:stretch>
            <a:fillRect/>
          </a:stretch>
        </p:blipFill>
        <p:spPr>
          <a:xfrm>
            <a:off x="9021416" y="2470687"/>
            <a:ext cx="2912893" cy="2444151"/>
          </a:xfrm>
          <a:prstGeom prst="rect">
            <a:avLst/>
          </a:prstGeom>
        </p:spPr>
      </p:pic>
      <p:sp>
        <p:nvSpPr>
          <p:cNvPr id="20" name="Equal 19"/>
          <p:cNvSpPr/>
          <p:nvPr/>
        </p:nvSpPr>
        <p:spPr>
          <a:xfrm>
            <a:off x="8271942" y="3768457"/>
            <a:ext cx="612000" cy="576000"/>
          </a:xfrm>
          <a:prstGeom prst="mathEqual">
            <a:avLst>
              <a:gd name="adj1" fmla="val 15961"/>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53442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4</a:t>
            </a:fld>
            <a:endParaRPr lang="en-US" dirty="0"/>
          </a:p>
        </p:txBody>
      </p:sp>
      <p:sp>
        <p:nvSpPr>
          <p:cNvPr id="6" name="Content Placeholder 2"/>
          <p:cNvSpPr txBox="1">
            <a:spLocks/>
          </p:cNvSpPr>
          <p:nvPr/>
        </p:nvSpPr>
        <p:spPr>
          <a:xfrm>
            <a:off x="609600" y="1371600"/>
            <a:ext cx="10972800" cy="88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a:ea typeface="+mn-ea"/>
                <a:cs typeface="Arial"/>
              </a:defRPr>
            </a:lvl1pPr>
            <a:lvl2pPr marL="4572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2pPr>
            <a:lvl3pPr marL="6858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914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4pPr>
            <a:lvl5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US" sz="3200" dirty="0">
                <a:latin typeface="+mn-lt"/>
              </a:rPr>
              <a:t>CARE Resilience Marker Road Map </a:t>
            </a:r>
          </a:p>
        </p:txBody>
      </p:sp>
      <p:sp>
        <p:nvSpPr>
          <p:cNvPr id="7" name="Title 1"/>
          <p:cNvSpPr>
            <a:spLocks noGrp="1"/>
          </p:cNvSpPr>
          <p:nvPr>
            <p:ph type="title"/>
          </p:nvPr>
        </p:nvSpPr>
        <p:spPr>
          <a:xfrm>
            <a:off x="1981200" y="276894"/>
            <a:ext cx="8229600" cy="685800"/>
          </a:xfrm>
        </p:spPr>
        <p:txBody>
          <a:bodyPr>
            <a:normAutofit/>
          </a:bodyPr>
          <a:lstStyle/>
          <a:p>
            <a:r>
              <a:rPr lang="nl-NL" sz="2800" dirty="0">
                <a:solidFill>
                  <a:schemeClr val="bg1"/>
                </a:solidFill>
                <a:latin typeface="+mn-lt"/>
              </a:rPr>
              <a:t>Background &amp; Context</a:t>
            </a:r>
            <a:endParaRPr lang="en-GB" sz="2800" dirty="0">
              <a:solidFill>
                <a:schemeClr val="bg1"/>
              </a:solidFill>
              <a:latin typeface="+mn-lt"/>
            </a:endParaRPr>
          </a:p>
        </p:txBody>
      </p:sp>
      <p:pic>
        <p:nvPicPr>
          <p:cNvPr id="16"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618780" y="2786641"/>
            <a:ext cx="8229600" cy="2146300"/>
          </a:xfrm>
        </p:spPr>
      </p:pic>
      <p:sp>
        <p:nvSpPr>
          <p:cNvPr id="17" name="TextBox 16"/>
          <p:cNvSpPr txBox="1"/>
          <p:nvPr/>
        </p:nvSpPr>
        <p:spPr>
          <a:xfrm>
            <a:off x="6698862" y="2116046"/>
            <a:ext cx="2179529" cy="944218"/>
          </a:xfrm>
          <a:prstGeom prst="rect">
            <a:avLst/>
          </a:prstGeom>
          <a:noFill/>
        </p:spPr>
        <p:txBody>
          <a:bodyPr wrap="square" lIns="81646" tIns="40823" rIns="81646" bIns="40823" rtlCol="0">
            <a:spAutoFit/>
          </a:bodyPr>
          <a:lstStyle/>
          <a:p>
            <a:pPr algn="ctr"/>
            <a:r>
              <a:rPr lang="en-US" sz="1400" b="1" dirty="0">
                <a:latin typeface="+mj-lt"/>
              </a:rPr>
              <a:t>2015</a:t>
            </a:r>
            <a:br>
              <a:rPr lang="en-US" sz="1400" dirty="0">
                <a:latin typeface="+mj-lt"/>
              </a:rPr>
            </a:br>
            <a:r>
              <a:rPr lang="en-US" sz="1400" dirty="0">
                <a:latin typeface="+mj-lt"/>
              </a:rPr>
              <a:t>Resilience was identified as one of the approaches in Program Strategy 2020</a:t>
            </a:r>
          </a:p>
        </p:txBody>
      </p:sp>
      <p:sp>
        <p:nvSpPr>
          <p:cNvPr id="18" name="TextBox 17"/>
          <p:cNvSpPr txBox="1"/>
          <p:nvPr/>
        </p:nvSpPr>
        <p:spPr>
          <a:xfrm>
            <a:off x="3267427" y="2432607"/>
            <a:ext cx="1766172" cy="728774"/>
          </a:xfrm>
          <a:prstGeom prst="rect">
            <a:avLst/>
          </a:prstGeom>
          <a:noFill/>
        </p:spPr>
        <p:txBody>
          <a:bodyPr wrap="square" lIns="81646" tIns="40823" rIns="81646" bIns="40823" rtlCol="0">
            <a:spAutoFit/>
          </a:bodyPr>
          <a:lstStyle/>
          <a:p>
            <a:pPr algn="ctr"/>
            <a:r>
              <a:rPr lang="en-US" sz="1400" b="1" dirty="0">
                <a:latin typeface="+mj-lt"/>
              </a:rPr>
              <a:t>2015</a:t>
            </a:r>
            <a:r>
              <a:rPr lang="en-US" sz="1400" dirty="0">
                <a:latin typeface="+mj-lt"/>
              </a:rPr>
              <a:t> </a:t>
            </a:r>
            <a:br>
              <a:rPr lang="en-US" sz="1400" dirty="0">
                <a:latin typeface="+mj-lt"/>
              </a:rPr>
            </a:br>
            <a:r>
              <a:rPr lang="en-US" sz="1400" dirty="0">
                <a:latin typeface="+mj-lt"/>
              </a:rPr>
              <a:t>PIIRS included question on resilience </a:t>
            </a:r>
          </a:p>
        </p:txBody>
      </p:sp>
      <p:sp>
        <p:nvSpPr>
          <p:cNvPr id="19" name="TextBox 18"/>
          <p:cNvSpPr txBox="1"/>
          <p:nvPr/>
        </p:nvSpPr>
        <p:spPr>
          <a:xfrm>
            <a:off x="6542745" y="3284905"/>
            <a:ext cx="2797277" cy="574886"/>
          </a:xfrm>
          <a:prstGeom prst="rect">
            <a:avLst/>
          </a:prstGeom>
          <a:noFill/>
        </p:spPr>
        <p:txBody>
          <a:bodyPr wrap="square" lIns="81646" tIns="40823" rIns="81646" bIns="40823" rtlCol="0">
            <a:spAutoFit/>
          </a:bodyPr>
          <a:lstStyle/>
          <a:p>
            <a:pPr algn="ctr"/>
            <a:r>
              <a:rPr lang="en-US" sz="1600" b="1" dirty="0">
                <a:latin typeface="+mj-lt"/>
              </a:rPr>
              <a:t>2017</a:t>
            </a:r>
            <a:br>
              <a:rPr lang="en-US" sz="1600" dirty="0">
                <a:latin typeface="+mj-lt"/>
              </a:rPr>
            </a:br>
            <a:r>
              <a:rPr lang="en-US" sz="1600" dirty="0">
                <a:latin typeface="+mj-lt"/>
              </a:rPr>
              <a:t>Resilience Marker developed</a:t>
            </a:r>
          </a:p>
        </p:txBody>
      </p:sp>
      <p:sp>
        <p:nvSpPr>
          <p:cNvPr id="20" name="TextBox 19"/>
          <p:cNvSpPr txBox="1"/>
          <p:nvPr/>
        </p:nvSpPr>
        <p:spPr>
          <a:xfrm>
            <a:off x="7330781" y="5076649"/>
            <a:ext cx="2492680" cy="220943"/>
          </a:xfrm>
          <a:prstGeom prst="rect">
            <a:avLst/>
          </a:prstGeom>
          <a:noFill/>
        </p:spPr>
        <p:txBody>
          <a:bodyPr wrap="square" lIns="81646" tIns="40823" rIns="81646" bIns="40823" rtlCol="0">
            <a:spAutoFit/>
          </a:bodyPr>
          <a:lstStyle/>
          <a:p>
            <a:endParaRPr lang="en-US" sz="900" dirty="0"/>
          </a:p>
        </p:txBody>
      </p:sp>
      <p:sp>
        <p:nvSpPr>
          <p:cNvPr id="21" name="TextBox 20"/>
          <p:cNvSpPr txBox="1"/>
          <p:nvPr/>
        </p:nvSpPr>
        <p:spPr>
          <a:xfrm>
            <a:off x="418706" y="4044587"/>
            <a:ext cx="2627836" cy="821107"/>
          </a:xfrm>
          <a:prstGeom prst="rect">
            <a:avLst/>
          </a:prstGeom>
          <a:noFill/>
        </p:spPr>
        <p:txBody>
          <a:bodyPr wrap="square" lIns="81646" tIns="40823" rIns="81646" bIns="40823" rtlCol="0">
            <a:spAutoFit/>
          </a:bodyPr>
          <a:lstStyle/>
          <a:p>
            <a:pPr algn="ctr"/>
            <a:r>
              <a:rPr lang="en-US" sz="1600" b="1" dirty="0">
                <a:latin typeface="+mj-lt"/>
              </a:rPr>
              <a:t>2017 July - September</a:t>
            </a:r>
            <a:br>
              <a:rPr lang="en-US" sz="1600" dirty="0">
                <a:latin typeface="+mj-lt"/>
              </a:rPr>
            </a:br>
            <a:r>
              <a:rPr lang="en-US" sz="1600" dirty="0">
                <a:latin typeface="+mj-lt"/>
              </a:rPr>
              <a:t>Data collection PIIRS on data Financial Year 2017</a:t>
            </a:r>
          </a:p>
        </p:txBody>
      </p:sp>
      <p:sp>
        <p:nvSpPr>
          <p:cNvPr id="22" name="TextBox 21">
            <a:extLst>
              <a:ext uri="{FF2B5EF4-FFF2-40B4-BE49-F238E27FC236}">
                <a16:creationId xmlns:a16="http://schemas.microsoft.com/office/drawing/2014/main" id="{F532C0FE-A674-7B45-A7A5-4B302E63CFB6}"/>
              </a:ext>
            </a:extLst>
          </p:cNvPr>
          <p:cNvSpPr txBox="1"/>
          <p:nvPr/>
        </p:nvSpPr>
        <p:spPr>
          <a:xfrm>
            <a:off x="7479164" y="4994781"/>
            <a:ext cx="3281763" cy="636441"/>
          </a:xfrm>
          <a:prstGeom prst="rect">
            <a:avLst/>
          </a:prstGeom>
          <a:noFill/>
        </p:spPr>
        <p:txBody>
          <a:bodyPr wrap="square" lIns="81646" tIns="40823" rIns="81646" bIns="40823" rtlCol="0">
            <a:spAutoFit/>
          </a:bodyPr>
          <a:lstStyle/>
          <a:p>
            <a:pPr algn="ctr"/>
            <a:r>
              <a:rPr lang="en-US" b="1" dirty="0">
                <a:latin typeface="+mj-lt"/>
              </a:rPr>
              <a:t>2018 July</a:t>
            </a:r>
            <a:br>
              <a:rPr lang="en-US" dirty="0">
                <a:latin typeface="+mj-lt"/>
              </a:rPr>
            </a:br>
            <a:r>
              <a:rPr lang="en-US" b="1" dirty="0">
                <a:solidFill>
                  <a:schemeClr val="accent2"/>
                </a:solidFill>
                <a:latin typeface="+mj-lt"/>
              </a:rPr>
              <a:t>New Resilience Marker finalized</a:t>
            </a:r>
          </a:p>
        </p:txBody>
      </p:sp>
      <p:sp>
        <p:nvSpPr>
          <p:cNvPr id="23" name="TextBox 22"/>
          <p:cNvSpPr txBox="1"/>
          <p:nvPr/>
        </p:nvSpPr>
        <p:spPr>
          <a:xfrm>
            <a:off x="3602908" y="4925892"/>
            <a:ext cx="2627836" cy="1067328"/>
          </a:xfrm>
          <a:prstGeom prst="rect">
            <a:avLst/>
          </a:prstGeom>
          <a:noFill/>
        </p:spPr>
        <p:txBody>
          <a:bodyPr wrap="square" lIns="81646" tIns="40823" rIns="81646" bIns="40823" rtlCol="0">
            <a:spAutoFit/>
          </a:bodyPr>
          <a:lstStyle/>
          <a:p>
            <a:pPr algn="ctr"/>
            <a:r>
              <a:rPr lang="en-US" sz="1600" b="1" dirty="0">
                <a:latin typeface="+mj-lt"/>
              </a:rPr>
              <a:t>2018 April - May</a:t>
            </a:r>
            <a:br>
              <a:rPr lang="en-US" sz="1600" dirty="0">
                <a:latin typeface="+mj-lt"/>
              </a:rPr>
            </a:br>
            <a:r>
              <a:rPr lang="en-US" sz="1600" dirty="0">
                <a:latin typeface="+mj-lt"/>
              </a:rPr>
              <a:t>Review done on usage and appropriateness Resilience Marker</a:t>
            </a:r>
          </a:p>
        </p:txBody>
      </p:sp>
      <p:sp>
        <p:nvSpPr>
          <p:cNvPr id="24" name="TextBox 23"/>
          <p:cNvSpPr txBox="1"/>
          <p:nvPr/>
        </p:nvSpPr>
        <p:spPr>
          <a:xfrm>
            <a:off x="7721406" y="5693062"/>
            <a:ext cx="2797277" cy="821107"/>
          </a:xfrm>
          <a:prstGeom prst="rect">
            <a:avLst/>
          </a:prstGeom>
          <a:noFill/>
        </p:spPr>
        <p:txBody>
          <a:bodyPr wrap="square" lIns="81646" tIns="40823" rIns="81646" bIns="40823" rtlCol="0">
            <a:spAutoFit/>
          </a:bodyPr>
          <a:lstStyle/>
          <a:p>
            <a:pPr algn="ctr"/>
            <a:r>
              <a:rPr lang="en-US" sz="1600" b="1" dirty="0">
                <a:latin typeface="+mj-lt"/>
              </a:rPr>
              <a:t>2018 July - September</a:t>
            </a:r>
            <a:br>
              <a:rPr lang="en-US" sz="1600" dirty="0">
                <a:latin typeface="+mj-lt"/>
              </a:rPr>
            </a:br>
            <a:r>
              <a:rPr lang="en-US" sz="1600" b="1" dirty="0">
                <a:solidFill>
                  <a:schemeClr val="accent2"/>
                </a:solidFill>
                <a:latin typeface="+mj-lt"/>
              </a:rPr>
              <a:t>Data collection PIIRS on data Financial Year 2018</a:t>
            </a:r>
          </a:p>
        </p:txBody>
      </p:sp>
    </p:spTree>
    <p:extLst>
      <p:ext uri="{BB962C8B-B14F-4D97-AF65-F5344CB8AC3E}">
        <p14:creationId xmlns:p14="http://schemas.microsoft.com/office/powerpoint/2010/main" val="41913229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5</a:t>
            </a:fld>
            <a:endParaRPr lang="en-US" dirty="0"/>
          </a:p>
        </p:txBody>
      </p:sp>
      <p:sp>
        <p:nvSpPr>
          <p:cNvPr id="6" name="Content Placeholder 2"/>
          <p:cNvSpPr txBox="1">
            <a:spLocks/>
          </p:cNvSpPr>
          <p:nvPr/>
        </p:nvSpPr>
        <p:spPr>
          <a:xfrm>
            <a:off x="609600" y="1371600"/>
            <a:ext cx="10972800" cy="88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a:ea typeface="+mn-ea"/>
                <a:cs typeface="Arial"/>
              </a:defRPr>
            </a:lvl1pPr>
            <a:lvl2pPr marL="4572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2pPr>
            <a:lvl3pPr marL="6858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914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4pPr>
            <a:lvl5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US" sz="3200" dirty="0">
                <a:latin typeface="+mn-lt"/>
              </a:rPr>
              <a:t>What is Resilience?</a:t>
            </a:r>
          </a:p>
        </p:txBody>
      </p:sp>
      <p:sp>
        <p:nvSpPr>
          <p:cNvPr id="7" name="Title 1"/>
          <p:cNvSpPr>
            <a:spLocks noGrp="1"/>
          </p:cNvSpPr>
          <p:nvPr>
            <p:ph type="title"/>
          </p:nvPr>
        </p:nvSpPr>
        <p:spPr>
          <a:xfrm>
            <a:off x="1981200" y="276894"/>
            <a:ext cx="8229600" cy="685800"/>
          </a:xfrm>
        </p:spPr>
        <p:txBody>
          <a:bodyPr>
            <a:normAutofit/>
          </a:bodyPr>
          <a:lstStyle/>
          <a:p>
            <a:r>
              <a:rPr lang="nl-NL" sz="2800" dirty="0">
                <a:solidFill>
                  <a:schemeClr val="bg1"/>
                </a:solidFill>
                <a:latin typeface="+mn-lt"/>
              </a:rPr>
              <a:t>Background &amp; Context</a:t>
            </a:r>
            <a:endParaRPr lang="en-GB" sz="2800" dirty="0">
              <a:solidFill>
                <a:schemeClr val="bg1"/>
              </a:solidFill>
              <a:latin typeface="+mn-lt"/>
            </a:endParaRPr>
          </a:p>
        </p:txBody>
      </p:sp>
      <p:pic>
        <p:nvPicPr>
          <p:cNvPr id="2" name="Picture 1"/>
          <p:cNvPicPr>
            <a:picLocks noChangeAspect="1"/>
          </p:cNvPicPr>
          <p:nvPr/>
        </p:nvPicPr>
        <p:blipFill rotWithShape="1">
          <a:blip r:embed="rId3"/>
          <a:srcRect l="7226" t="25204" r="49695" b="15121"/>
          <a:stretch/>
        </p:blipFill>
        <p:spPr>
          <a:xfrm>
            <a:off x="3469887" y="2085277"/>
            <a:ext cx="5252225" cy="4092499"/>
          </a:xfrm>
          <a:prstGeom prst="rect">
            <a:avLst/>
          </a:prstGeom>
        </p:spPr>
      </p:pic>
    </p:spTree>
    <p:extLst>
      <p:ext uri="{BB962C8B-B14F-4D97-AF65-F5344CB8AC3E}">
        <p14:creationId xmlns:p14="http://schemas.microsoft.com/office/powerpoint/2010/main" val="38901087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6</a:t>
            </a:fld>
            <a:endParaRPr lang="en-US" dirty="0"/>
          </a:p>
        </p:txBody>
      </p:sp>
      <p:sp>
        <p:nvSpPr>
          <p:cNvPr id="6" name="Content Placeholder 2"/>
          <p:cNvSpPr txBox="1">
            <a:spLocks/>
          </p:cNvSpPr>
          <p:nvPr/>
        </p:nvSpPr>
        <p:spPr>
          <a:xfrm>
            <a:off x="609600" y="1371600"/>
            <a:ext cx="10972800" cy="8858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a:ea typeface="+mn-ea"/>
                <a:cs typeface="Arial"/>
              </a:defRPr>
            </a:lvl1pPr>
            <a:lvl2pPr marL="4572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2pPr>
            <a:lvl3pPr marL="6858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914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4pPr>
            <a:lvl5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US" sz="3200" dirty="0">
                <a:latin typeface="+mn-lt"/>
              </a:rPr>
              <a:t>CARE</a:t>
            </a:r>
            <a:br>
              <a:rPr lang="en-US" sz="3200" dirty="0">
                <a:latin typeface="+mn-lt"/>
              </a:rPr>
            </a:br>
            <a:r>
              <a:rPr lang="en-US" sz="3200" dirty="0">
                <a:latin typeface="+mn-lt"/>
              </a:rPr>
              <a:t>Increasing Resilience Theoretical Framework</a:t>
            </a:r>
          </a:p>
        </p:txBody>
      </p:sp>
      <p:sp>
        <p:nvSpPr>
          <p:cNvPr id="7" name="Title 1"/>
          <p:cNvSpPr>
            <a:spLocks noGrp="1"/>
          </p:cNvSpPr>
          <p:nvPr>
            <p:ph type="title"/>
          </p:nvPr>
        </p:nvSpPr>
        <p:spPr>
          <a:xfrm>
            <a:off x="1981200" y="276894"/>
            <a:ext cx="8229600" cy="685800"/>
          </a:xfrm>
        </p:spPr>
        <p:txBody>
          <a:bodyPr>
            <a:normAutofit/>
          </a:bodyPr>
          <a:lstStyle/>
          <a:p>
            <a:r>
              <a:rPr lang="nl-NL" sz="2800" dirty="0">
                <a:solidFill>
                  <a:schemeClr val="bg1"/>
                </a:solidFill>
                <a:latin typeface="+mn-lt"/>
              </a:rPr>
              <a:t>Background &amp; Context</a:t>
            </a:r>
            <a:endParaRPr lang="en-GB" sz="2800" dirty="0">
              <a:solidFill>
                <a:schemeClr val="bg1"/>
              </a:solidFill>
              <a:latin typeface="+mn-lt"/>
            </a:endParaRPr>
          </a:p>
        </p:txBody>
      </p:sp>
      <p:pic>
        <p:nvPicPr>
          <p:cNvPr id="3" name="Picture 2"/>
          <p:cNvPicPr>
            <a:picLocks noChangeAspect="1"/>
          </p:cNvPicPr>
          <p:nvPr/>
        </p:nvPicPr>
        <p:blipFill rotWithShape="1">
          <a:blip r:embed="rId3"/>
          <a:srcRect l="22956" t="15284" r="23355" b="5854"/>
          <a:stretch/>
        </p:blipFill>
        <p:spPr>
          <a:xfrm>
            <a:off x="3902927" y="2394533"/>
            <a:ext cx="4795024" cy="3961817"/>
          </a:xfrm>
          <a:prstGeom prst="rect">
            <a:avLst/>
          </a:prstGeom>
        </p:spPr>
      </p:pic>
    </p:spTree>
    <p:extLst>
      <p:ext uri="{BB962C8B-B14F-4D97-AF65-F5344CB8AC3E}">
        <p14:creationId xmlns:p14="http://schemas.microsoft.com/office/powerpoint/2010/main" val="21695112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7</a:t>
            </a:fld>
            <a:endParaRPr lang="en-US" dirty="0"/>
          </a:p>
        </p:txBody>
      </p:sp>
      <p:sp>
        <p:nvSpPr>
          <p:cNvPr id="6" name="Content Placeholder 2"/>
          <p:cNvSpPr txBox="1">
            <a:spLocks/>
          </p:cNvSpPr>
          <p:nvPr/>
        </p:nvSpPr>
        <p:spPr>
          <a:xfrm>
            <a:off x="697952" y="1271002"/>
            <a:ext cx="10972800" cy="88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a:ea typeface="+mn-ea"/>
                <a:cs typeface="Arial"/>
              </a:defRPr>
            </a:lvl1pPr>
            <a:lvl2pPr marL="4572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2pPr>
            <a:lvl3pPr marL="6858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914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4pPr>
            <a:lvl5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US" sz="3200" dirty="0">
                <a:latin typeface="+mn-lt"/>
              </a:rPr>
              <a:t>What is the CARE Resilience Marker? (1)</a:t>
            </a:r>
          </a:p>
        </p:txBody>
      </p:sp>
      <p:sp>
        <p:nvSpPr>
          <p:cNvPr id="7" name="Title 1"/>
          <p:cNvSpPr>
            <a:spLocks noGrp="1"/>
          </p:cNvSpPr>
          <p:nvPr>
            <p:ph type="title"/>
          </p:nvPr>
        </p:nvSpPr>
        <p:spPr>
          <a:xfrm>
            <a:off x="1981200" y="276894"/>
            <a:ext cx="8229600" cy="685800"/>
          </a:xfrm>
        </p:spPr>
        <p:txBody>
          <a:bodyPr>
            <a:normAutofit/>
          </a:bodyPr>
          <a:lstStyle/>
          <a:p>
            <a:r>
              <a:rPr lang="nl-NL" sz="2800" dirty="0">
                <a:solidFill>
                  <a:schemeClr val="bg1"/>
                </a:solidFill>
                <a:latin typeface="+mn-lt"/>
              </a:rPr>
              <a:t>Background &amp; Context</a:t>
            </a:r>
            <a:endParaRPr lang="en-GB" sz="2800" dirty="0">
              <a:solidFill>
                <a:schemeClr val="bg1"/>
              </a:solidFill>
              <a:latin typeface="+mn-lt"/>
            </a:endParaRPr>
          </a:p>
        </p:txBody>
      </p:sp>
      <p:pic>
        <p:nvPicPr>
          <p:cNvPr id="1026" name="Picture 2" descr="Afbeeldingsresultaat voor assessment icon"/>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5188" y="1923373"/>
            <a:ext cx="1271781" cy="126659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3347343" y="2057581"/>
            <a:ext cx="7843171" cy="1375105"/>
          </a:xfrm>
          <a:prstGeom prst="rect">
            <a:avLst/>
          </a:prstGeom>
          <a:noFill/>
        </p:spPr>
        <p:txBody>
          <a:bodyPr wrap="square" lIns="81646" tIns="40823" rIns="81646" bIns="40823" rtlCol="0">
            <a:spAutoFit/>
          </a:bodyPr>
          <a:lstStyle/>
          <a:p>
            <a:r>
              <a:rPr lang="en-US" sz="3200" b="1" dirty="0">
                <a:latin typeface="+mj-lt"/>
              </a:rPr>
              <a:t>Self-assessment tool:</a:t>
            </a:r>
            <a:br>
              <a:rPr lang="en-US" sz="2400" b="1" dirty="0">
                <a:latin typeface="+mj-lt"/>
              </a:rPr>
            </a:br>
            <a:r>
              <a:rPr lang="en-US" sz="2800" i="1" dirty="0">
                <a:solidFill>
                  <a:schemeClr val="accent2"/>
                </a:solidFill>
                <a:latin typeface="+mj-lt"/>
              </a:rPr>
              <a:t>To what extent is resilience integrated in my project?</a:t>
            </a:r>
            <a:br>
              <a:rPr lang="en-US" sz="2400" dirty="0">
                <a:latin typeface="+mj-lt"/>
              </a:rPr>
            </a:br>
            <a:endParaRPr lang="en-US" sz="2400" dirty="0">
              <a:latin typeface="+mj-lt"/>
            </a:endParaRPr>
          </a:p>
        </p:txBody>
      </p:sp>
      <p:sp>
        <p:nvSpPr>
          <p:cNvPr id="41" name="TextBox 40"/>
          <p:cNvSpPr txBox="1"/>
          <p:nvPr/>
        </p:nvSpPr>
        <p:spPr>
          <a:xfrm>
            <a:off x="2637294" y="3564307"/>
            <a:ext cx="6634857" cy="513331"/>
          </a:xfrm>
          <a:prstGeom prst="rect">
            <a:avLst/>
          </a:prstGeom>
          <a:noFill/>
        </p:spPr>
        <p:txBody>
          <a:bodyPr wrap="square" lIns="81646" tIns="40823" rIns="81646" bIns="40823" rtlCol="0">
            <a:spAutoFit/>
          </a:bodyPr>
          <a:lstStyle/>
          <a:p>
            <a:pPr algn="ctr"/>
            <a:r>
              <a:rPr lang="en-US" sz="2800" b="1" dirty="0">
                <a:solidFill>
                  <a:schemeClr val="accent1"/>
                </a:solidFill>
                <a:latin typeface="+mj-lt"/>
              </a:rPr>
              <a:t>Grading System</a:t>
            </a:r>
          </a:p>
        </p:txBody>
      </p:sp>
      <p:sp>
        <p:nvSpPr>
          <p:cNvPr id="47" name="Text Box 7"/>
          <p:cNvSpPr txBox="1"/>
          <p:nvPr/>
        </p:nvSpPr>
        <p:spPr>
          <a:xfrm>
            <a:off x="5598695" y="4377766"/>
            <a:ext cx="685800" cy="6738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solidFill>
                  <a:srgbClr val="FFFFFF"/>
                </a:solidFill>
                <a:effectLst/>
                <a:ea typeface="Calibri" panose="020F0502020204030204" pitchFamily="34" charset="0"/>
                <a:cs typeface="Times New Roman" panose="02020603050405020304" pitchFamily="18" charset="0"/>
              </a:rPr>
              <a:t>2</a:t>
            </a:r>
            <a:endParaRPr lang="nl-NL" sz="1600" dirty="0">
              <a:effectLst/>
              <a:ea typeface="Calibri" panose="020F0502020204030204" pitchFamily="34"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532216943"/>
              </p:ext>
            </p:extLst>
          </p:nvPr>
        </p:nvGraphicFramePr>
        <p:xfrm>
          <a:off x="838200" y="4332369"/>
          <a:ext cx="10515600" cy="115824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370840">
                <a:tc>
                  <a:txBody>
                    <a:bodyPr/>
                    <a:lstStyle/>
                    <a:p>
                      <a:pPr algn="ctr"/>
                      <a:r>
                        <a:rPr lang="nl-NL" sz="2800" dirty="0">
                          <a:solidFill>
                            <a:schemeClr val="accent3"/>
                          </a:solidFill>
                        </a:rPr>
                        <a:t>0</a:t>
                      </a:r>
                    </a:p>
                  </a:txBody>
                  <a:tcPr>
                    <a:solidFill>
                      <a:schemeClr val="accent1">
                        <a:lumMod val="20000"/>
                        <a:lumOff val="80000"/>
                      </a:schemeClr>
                    </a:solidFill>
                  </a:tcPr>
                </a:tc>
                <a:tc>
                  <a:txBody>
                    <a:bodyPr/>
                    <a:lstStyle/>
                    <a:p>
                      <a:pPr algn="ctr"/>
                      <a:r>
                        <a:rPr lang="nl-NL" sz="2800" dirty="0">
                          <a:solidFill>
                            <a:schemeClr val="accent3"/>
                          </a:solidFill>
                        </a:rPr>
                        <a:t>1</a:t>
                      </a:r>
                    </a:p>
                  </a:txBody>
                  <a:tcPr>
                    <a:solidFill>
                      <a:schemeClr val="accent1">
                        <a:lumMod val="40000"/>
                        <a:lumOff val="60000"/>
                      </a:schemeClr>
                    </a:solidFill>
                  </a:tcPr>
                </a:tc>
                <a:tc>
                  <a:txBody>
                    <a:bodyPr/>
                    <a:lstStyle/>
                    <a:p>
                      <a:pPr algn="ctr"/>
                      <a:r>
                        <a:rPr lang="nl-NL" sz="2800" dirty="0">
                          <a:solidFill>
                            <a:schemeClr val="accent3"/>
                          </a:solidFill>
                        </a:rPr>
                        <a:t>2</a:t>
                      </a:r>
                    </a:p>
                  </a:txBody>
                  <a:tcPr>
                    <a:solidFill>
                      <a:schemeClr val="accent2">
                        <a:lumMod val="60000"/>
                        <a:lumOff val="40000"/>
                      </a:schemeClr>
                    </a:solidFill>
                  </a:tcPr>
                </a:tc>
                <a:tc>
                  <a:txBody>
                    <a:bodyPr/>
                    <a:lstStyle/>
                    <a:p>
                      <a:pPr algn="ctr"/>
                      <a:r>
                        <a:rPr lang="nl-NL" sz="2800" dirty="0">
                          <a:solidFill>
                            <a:schemeClr val="accent3"/>
                          </a:solidFill>
                        </a:rPr>
                        <a:t>3</a:t>
                      </a:r>
                    </a:p>
                  </a:txBody>
                  <a:tcPr/>
                </a:tc>
                <a:tc>
                  <a:txBody>
                    <a:bodyPr/>
                    <a:lstStyle/>
                    <a:p>
                      <a:pPr algn="ctr"/>
                      <a:r>
                        <a:rPr lang="nl-NL" sz="2800" dirty="0">
                          <a:solidFill>
                            <a:schemeClr val="accent3"/>
                          </a:solidFill>
                        </a:rPr>
                        <a:t>4</a:t>
                      </a:r>
                    </a:p>
                  </a:txBody>
                  <a:tcPr>
                    <a:solidFill>
                      <a:schemeClr val="accent6">
                        <a:lumMod val="50000"/>
                      </a:schemeClr>
                    </a:solidFill>
                  </a:tcPr>
                </a:tc>
                <a:extLst>
                  <a:ext uri="{0D108BD9-81ED-4DB2-BD59-A6C34878D82A}">
                    <a16:rowId xmlns:a16="http://schemas.microsoft.com/office/drawing/2014/main" val="10000"/>
                  </a:ext>
                </a:extLst>
              </a:tr>
              <a:tr h="370840">
                <a:tc>
                  <a:txBody>
                    <a:bodyPr/>
                    <a:lstStyle/>
                    <a:p>
                      <a:pPr algn="ctr"/>
                      <a:r>
                        <a:rPr lang="nl-NL" b="1" dirty="0">
                          <a:solidFill>
                            <a:schemeClr val="bg1">
                              <a:lumMod val="50000"/>
                            </a:schemeClr>
                          </a:solidFill>
                          <a:latin typeface="+mj-lt"/>
                        </a:rPr>
                        <a:t>No </a:t>
                      </a:r>
                      <a:r>
                        <a:rPr lang="nl-NL" b="1" dirty="0" err="1">
                          <a:solidFill>
                            <a:schemeClr val="bg1">
                              <a:lumMod val="50000"/>
                            </a:schemeClr>
                          </a:solidFill>
                          <a:latin typeface="+mj-lt"/>
                        </a:rPr>
                        <a:t>resilience</a:t>
                      </a:r>
                      <a:r>
                        <a:rPr lang="nl-NL" b="1" dirty="0">
                          <a:solidFill>
                            <a:schemeClr val="bg1">
                              <a:lumMod val="50000"/>
                            </a:schemeClr>
                          </a:solidFill>
                          <a:latin typeface="+mj-lt"/>
                        </a:rPr>
                        <a:t> </a:t>
                      </a:r>
                      <a:r>
                        <a:rPr lang="nl-NL" b="1" dirty="0" err="1">
                          <a:solidFill>
                            <a:schemeClr val="bg1">
                              <a:lumMod val="50000"/>
                            </a:schemeClr>
                          </a:solidFill>
                          <a:latin typeface="+mj-lt"/>
                        </a:rPr>
                        <a:t>integration</a:t>
                      </a:r>
                      <a:endParaRPr lang="nl-NL" b="1" dirty="0">
                        <a:solidFill>
                          <a:schemeClr val="bg1">
                            <a:lumMod val="50000"/>
                          </a:schemeClr>
                        </a:solidFill>
                        <a:latin typeface="+mj-lt"/>
                      </a:endParaRPr>
                    </a:p>
                  </a:txBody>
                  <a:tcPr/>
                </a:tc>
                <a:tc>
                  <a:txBody>
                    <a:bodyPr/>
                    <a:lstStyle/>
                    <a:p>
                      <a:pPr algn="ctr"/>
                      <a:r>
                        <a:rPr lang="nl-NL" b="1" dirty="0" err="1">
                          <a:solidFill>
                            <a:schemeClr val="bg1">
                              <a:lumMod val="50000"/>
                            </a:schemeClr>
                          </a:solidFill>
                          <a:latin typeface="+mj-lt"/>
                        </a:rPr>
                        <a:t>Poor</a:t>
                      </a:r>
                      <a:r>
                        <a:rPr lang="nl-NL" b="1" dirty="0">
                          <a:solidFill>
                            <a:schemeClr val="bg1">
                              <a:lumMod val="50000"/>
                            </a:schemeClr>
                          </a:solidFill>
                          <a:latin typeface="+mj-lt"/>
                        </a:rPr>
                        <a:t> </a:t>
                      </a:r>
                      <a:r>
                        <a:rPr lang="nl-NL" b="1" dirty="0" err="1">
                          <a:solidFill>
                            <a:schemeClr val="bg1">
                              <a:lumMod val="50000"/>
                            </a:schemeClr>
                          </a:solidFill>
                          <a:latin typeface="+mj-lt"/>
                        </a:rPr>
                        <a:t>resilience</a:t>
                      </a:r>
                      <a:r>
                        <a:rPr lang="nl-NL" b="1" dirty="0">
                          <a:solidFill>
                            <a:schemeClr val="bg1">
                              <a:lumMod val="50000"/>
                            </a:schemeClr>
                          </a:solidFill>
                          <a:latin typeface="+mj-lt"/>
                        </a:rPr>
                        <a:t> </a:t>
                      </a:r>
                      <a:r>
                        <a:rPr lang="nl-NL" b="1" dirty="0" err="1">
                          <a:solidFill>
                            <a:schemeClr val="bg1">
                              <a:lumMod val="50000"/>
                            </a:schemeClr>
                          </a:solidFill>
                          <a:latin typeface="+mj-lt"/>
                        </a:rPr>
                        <a:t>integration</a:t>
                      </a:r>
                      <a:endParaRPr lang="nl-NL" b="1" dirty="0">
                        <a:solidFill>
                          <a:schemeClr val="bg1">
                            <a:lumMod val="50000"/>
                          </a:schemeClr>
                        </a:solidFill>
                        <a:latin typeface="+mj-lt"/>
                      </a:endParaRPr>
                    </a:p>
                  </a:txBody>
                  <a:tcPr/>
                </a:tc>
                <a:tc>
                  <a:txBody>
                    <a:bodyPr/>
                    <a:lstStyle/>
                    <a:p>
                      <a:pPr algn="ctr"/>
                      <a:r>
                        <a:rPr lang="nl-NL" b="1" dirty="0">
                          <a:solidFill>
                            <a:schemeClr val="bg1">
                              <a:lumMod val="50000"/>
                            </a:schemeClr>
                          </a:solidFill>
                          <a:latin typeface="+mj-lt"/>
                        </a:rPr>
                        <a:t>Fair</a:t>
                      </a:r>
                      <a:r>
                        <a:rPr lang="nl-NL" b="1" baseline="0" dirty="0">
                          <a:solidFill>
                            <a:schemeClr val="bg1">
                              <a:lumMod val="50000"/>
                            </a:schemeClr>
                          </a:solidFill>
                          <a:latin typeface="+mj-lt"/>
                        </a:rPr>
                        <a:t> </a:t>
                      </a:r>
                      <a:r>
                        <a:rPr lang="nl-NL" b="1" baseline="0" dirty="0" err="1">
                          <a:solidFill>
                            <a:schemeClr val="bg1">
                              <a:lumMod val="50000"/>
                            </a:schemeClr>
                          </a:solidFill>
                          <a:latin typeface="+mj-lt"/>
                        </a:rPr>
                        <a:t>resilience</a:t>
                      </a:r>
                      <a:r>
                        <a:rPr lang="nl-NL" b="1" baseline="0" dirty="0">
                          <a:solidFill>
                            <a:schemeClr val="bg1">
                              <a:lumMod val="50000"/>
                            </a:schemeClr>
                          </a:solidFill>
                          <a:latin typeface="+mj-lt"/>
                        </a:rPr>
                        <a:t> </a:t>
                      </a:r>
                      <a:r>
                        <a:rPr lang="nl-NL" b="1" baseline="0" dirty="0" err="1">
                          <a:solidFill>
                            <a:schemeClr val="bg1">
                              <a:lumMod val="50000"/>
                            </a:schemeClr>
                          </a:solidFill>
                          <a:latin typeface="+mj-lt"/>
                        </a:rPr>
                        <a:t>integration</a:t>
                      </a:r>
                      <a:endParaRPr lang="nl-NL" b="1" dirty="0">
                        <a:solidFill>
                          <a:schemeClr val="bg1">
                            <a:lumMod val="50000"/>
                          </a:schemeClr>
                        </a:solidFill>
                        <a:latin typeface="+mj-lt"/>
                      </a:endParaRPr>
                    </a:p>
                  </a:txBody>
                  <a:tcPr/>
                </a:tc>
                <a:tc>
                  <a:txBody>
                    <a:bodyPr/>
                    <a:lstStyle/>
                    <a:p>
                      <a:pPr algn="ctr"/>
                      <a:r>
                        <a:rPr lang="nl-NL" b="1" dirty="0" err="1">
                          <a:solidFill>
                            <a:schemeClr val="bg1">
                              <a:lumMod val="50000"/>
                            </a:schemeClr>
                          </a:solidFill>
                          <a:latin typeface="+mj-lt"/>
                        </a:rPr>
                        <a:t>Good</a:t>
                      </a:r>
                      <a:r>
                        <a:rPr lang="nl-NL" b="1" dirty="0">
                          <a:solidFill>
                            <a:schemeClr val="bg1">
                              <a:lumMod val="50000"/>
                            </a:schemeClr>
                          </a:solidFill>
                          <a:latin typeface="+mj-lt"/>
                        </a:rPr>
                        <a:t> </a:t>
                      </a:r>
                      <a:r>
                        <a:rPr lang="nl-NL" b="1" dirty="0" err="1">
                          <a:solidFill>
                            <a:schemeClr val="bg1">
                              <a:lumMod val="50000"/>
                            </a:schemeClr>
                          </a:solidFill>
                          <a:latin typeface="+mj-lt"/>
                        </a:rPr>
                        <a:t>resilience</a:t>
                      </a:r>
                      <a:r>
                        <a:rPr lang="nl-NL" b="1" baseline="0" dirty="0">
                          <a:solidFill>
                            <a:schemeClr val="bg1">
                              <a:lumMod val="50000"/>
                            </a:schemeClr>
                          </a:solidFill>
                          <a:latin typeface="+mj-lt"/>
                        </a:rPr>
                        <a:t> </a:t>
                      </a:r>
                      <a:r>
                        <a:rPr lang="nl-NL" b="1" baseline="0" dirty="0" err="1">
                          <a:solidFill>
                            <a:schemeClr val="bg1">
                              <a:lumMod val="50000"/>
                            </a:schemeClr>
                          </a:solidFill>
                          <a:latin typeface="+mj-lt"/>
                        </a:rPr>
                        <a:t>integration</a:t>
                      </a:r>
                      <a:endParaRPr lang="nl-NL" b="1" dirty="0">
                        <a:solidFill>
                          <a:schemeClr val="bg1">
                            <a:lumMod val="50000"/>
                          </a:schemeClr>
                        </a:solidFill>
                        <a:latin typeface="+mj-lt"/>
                      </a:endParaRPr>
                    </a:p>
                  </a:txBody>
                  <a:tcPr/>
                </a:tc>
                <a:tc>
                  <a:txBody>
                    <a:bodyPr/>
                    <a:lstStyle/>
                    <a:p>
                      <a:pPr algn="ctr"/>
                      <a:r>
                        <a:rPr lang="nl-NL" b="1" dirty="0">
                          <a:solidFill>
                            <a:schemeClr val="bg1">
                              <a:lumMod val="50000"/>
                            </a:schemeClr>
                          </a:solidFill>
                          <a:latin typeface="+mj-lt"/>
                        </a:rPr>
                        <a:t>Excellent </a:t>
                      </a:r>
                      <a:r>
                        <a:rPr lang="nl-NL" b="1" dirty="0" err="1">
                          <a:solidFill>
                            <a:schemeClr val="bg1">
                              <a:lumMod val="50000"/>
                            </a:schemeClr>
                          </a:solidFill>
                          <a:latin typeface="+mj-lt"/>
                        </a:rPr>
                        <a:t>resilience</a:t>
                      </a:r>
                      <a:r>
                        <a:rPr lang="nl-NL" b="1" dirty="0">
                          <a:solidFill>
                            <a:schemeClr val="bg1">
                              <a:lumMod val="50000"/>
                            </a:schemeClr>
                          </a:solidFill>
                          <a:latin typeface="+mj-lt"/>
                        </a:rPr>
                        <a:t> </a:t>
                      </a:r>
                      <a:r>
                        <a:rPr lang="nl-NL" b="1" dirty="0" err="1">
                          <a:solidFill>
                            <a:schemeClr val="bg1">
                              <a:lumMod val="50000"/>
                            </a:schemeClr>
                          </a:solidFill>
                          <a:latin typeface="+mj-lt"/>
                        </a:rPr>
                        <a:t>integration</a:t>
                      </a:r>
                      <a:endParaRPr lang="nl-NL" b="1" dirty="0">
                        <a:solidFill>
                          <a:schemeClr val="bg1">
                            <a:lumMod val="50000"/>
                          </a:schemeClr>
                        </a:solidFill>
                        <a:latin typeface="+mj-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38441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8</a:t>
            </a:fld>
            <a:endParaRPr lang="en-US" dirty="0"/>
          </a:p>
        </p:txBody>
      </p:sp>
      <p:sp>
        <p:nvSpPr>
          <p:cNvPr id="7" name="Title 1"/>
          <p:cNvSpPr>
            <a:spLocks noGrp="1"/>
          </p:cNvSpPr>
          <p:nvPr>
            <p:ph type="title"/>
          </p:nvPr>
        </p:nvSpPr>
        <p:spPr>
          <a:xfrm>
            <a:off x="1981200" y="276894"/>
            <a:ext cx="8229600" cy="685800"/>
          </a:xfrm>
        </p:spPr>
        <p:txBody>
          <a:bodyPr>
            <a:normAutofit/>
          </a:bodyPr>
          <a:lstStyle/>
          <a:p>
            <a:r>
              <a:rPr lang="nl-NL" sz="2800" dirty="0">
                <a:solidFill>
                  <a:schemeClr val="bg1"/>
                </a:solidFill>
                <a:latin typeface="+mn-lt"/>
              </a:rPr>
              <a:t>Background &amp; Context</a:t>
            </a:r>
            <a:endParaRPr lang="en-GB" sz="2800" dirty="0">
              <a:solidFill>
                <a:schemeClr val="bg1"/>
              </a:solidFill>
              <a:latin typeface="+mn-lt"/>
            </a:endParaRPr>
          </a:p>
        </p:txBody>
      </p:sp>
      <p:graphicFrame>
        <p:nvGraphicFramePr>
          <p:cNvPr id="11" name="Content Placeholder 6"/>
          <p:cNvGraphicFramePr>
            <a:graphicFrameLocks noGrp="1"/>
          </p:cNvGraphicFramePr>
          <p:nvPr>
            <p:ph idx="1"/>
            <p:extLst>
              <p:ext uri="{D42A27DB-BD31-4B8C-83A1-F6EECF244321}">
                <p14:modId xmlns:p14="http://schemas.microsoft.com/office/powerpoint/2010/main" val="697649163"/>
              </p:ext>
            </p:extLst>
          </p:nvPr>
        </p:nvGraphicFramePr>
        <p:xfrm>
          <a:off x="478754" y="1621171"/>
          <a:ext cx="11234492" cy="3997199"/>
        </p:xfrm>
        <a:graphic>
          <a:graphicData uri="http://schemas.openxmlformats.org/drawingml/2006/table">
            <a:tbl>
              <a:tblPr firstRow="1" firstCol="1" bandRow="1">
                <a:tableStyleId>{5C22544A-7EE6-4342-B048-85BDC9FD1C3A}</a:tableStyleId>
              </a:tblPr>
              <a:tblGrid>
                <a:gridCol w="705743">
                  <a:extLst>
                    <a:ext uri="{9D8B030D-6E8A-4147-A177-3AD203B41FA5}">
                      <a16:colId xmlns:a16="http://schemas.microsoft.com/office/drawing/2014/main" val="20000"/>
                    </a:ext>
                  </a:extLst>
                </a:gridCol>
                <a:gridCol w="2549750">
                  <a:extLst>
                    <a:ext uri="{9D8B030D-6E8A-4147-A177-3AD203B41FA5}">
                      <a16:colId xmlns:a16="http://schemas.microsoft.com/office/drawing/2014/main" val="20001"/>
                    </a:ext>
                  </a:extLst>
                </a:gridCol>
                <a:gridCol w="1910881">
                  <a:extLst>
                    <a:ext uri="{9D8B030D-6E8A-4147-A177-3AD203B41FA5}">
                      <a16:colId xmlns:a16="http://schemas.microsoft.com/office/drawing/2014/main" val="20002"/>
                    </a:ext>
                  </a:extLst>
                </a:gridCol>
                <a:gridCol w="1693164">
                  <a:extLst>
                    <a:ext uri="{9D8B030D-6E8A-4147-A177-3AD203B41FA5}">
                      <a16:colId xmlns:a16="http://schemas.microsoft.com/office/drawing/2014/main" val="20003"/>
                    </a:ext>
                  </a:extLst>
                </a:gridCol>
                <a:gridCol w="1401182">
                  <a:extLst>
                    <a:ext uri="{9D8B030D-6E8A-4147-A177-3AD203B41FA5}">
                      <a16:colId xmlns:a16="http://schemas.microsoft.com/office/drawing/2014/main" val="20004"/>
                    </a:ext>
                  </a:extLst>
                </a:gridCol>
                <a:gridCol w="1282994">
                  <a:extLst>
                    <a:ext uri="{9D8B030D-6E8A-4147-A177-3AD203B41FA5}">
                      <a16:colId xmlns:a16="http://schemas.microsoft.com/office/drawing/2014/main" val="20005"/>
                    </a:ext>
                  </a:extLst>
                </a:gridCol>
                <a:gridCol w="1690778">
                  <a:extLst>
                    <a:ext uri="{9D8B030D-6E8A-4147-A177-3AD203B41FA5}">
                      <a16:colId xmlns:a16="http://schemas.microsoft.com/office/drawing/2014/main" val="20006"/>
                    </a:ext>
                  </a:extLst>
                </a:gridCol>
              </a:tblGrid>
              <a:tr h="169540">
                <a:tc>
                  <a:txBody>
                    <a:bodyPr/>
                    <a:lstStyle/>
                    <a:p>
                      <a:pPr>
                        <a:lnSpc>
                          <a:spcPct val="107000"/>
                        </a:lnSpc>
                        <a:spcAft>
                          <a:spcPts val="0"/>
                        </a:spcAft>
                      </a:pPr>
                      <a:r>
                        <a:rPr lang="en-GB" sz="2400" dirty="0">
                          <a:solidFill>
                            <a:schemeClr val="tx1"/>
                          </a:solidFill>
                          <a:effectLst/>
                          <a:latin typeface="+mn-lt"/>
                        </a:rPr>
                        <a:t>Year</a:t>
                      </a:r>
                      <a:endParaRPr lang="nl-NL" sz="4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95000"/>
                      </a:schemeClr>
                    </a:solidFill>
                  </a:tcPr>
                </a:tc>
                <a:tc>
                  <a:txBody>
                    <a:bodyPr/>
                    <a:lstStyle/>
                    <a:p>
                      <a:pPr algn="ctr">
                        <a:lnSpc>
                          <a:spcPct val="107000"/>
                        </a:lnSpc>
                        <a:spcAft>
                          <a:spcPts val="0"/>
                        </a:spcAft>
                      </a:pPr>
                      <a:r>
                        <a:rPr lang="en-GB" sz="2400" dirty="0">
                          <a:solidFill>
                            <a:schemeClr val="tx1"/>
                          </a:solidFill>
                          <a:effectLst/>
                          <a:latin typeface="+mn-lt"/>
                        </a:rPr>
                        <a:t>Mean</a:t>
                      </a:r>
                      <a:endParaRPr lang="nl-NL" sz="4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95000"/>
                      </a:schemeClr>
                    </a:solidFill>
                  </a:tcPr>
                </a:tc>
                <a:tc>
                  <a:txBody>
                    <a:bodyPr/>
                    <a:lstStyle/>
                    <a:p>
                      <a:pPr algn="ctr">
                        <a:lnSpc>
                          <a:spcPct val="107000"/>
                        </a:lnSpc>
                        <a:spcAft>
                          <a:spcPts val="0"/>
                        </a:spcAft>
                      </a:pPr>
                      <a:endParaRPr lang="nl-NL" sz="4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95000"/>
                      </a:schemeClr>
                    </a:solidFill>
                  </a:tcPr>
                </a:tc>
                <a:tc gridSpan="4">
                  <a:txBody>
                    <a:bodyPr/>
                    <a:lstStyle/>
                    <a:p>
                      <a:pPr algn="ctr">
                        <a:lnSpc>
                          <a:spcPct val="107000"/>
                        </a:lnSpc>
                        <a:spcAft>
                          <a:spcPts val="0"/>
                        </a:spcAft>
                      </a:pPr>
                      <a:r>
                        <a:rPr lang="en-GB" sz="2400" dirty="0">
                          <a:solidFill>
                            <a:schemeClr val="tx1"/>
                          </a:solidFill>
                          <a:effectLst/>
                          <a:latin typeface="+mn-lt"/>
                        </a:rPr>
                        <a:t>Scores (values)</a:t>
                      </a:r>
                      <a:endParaRPr lang="nl-NL" sz="4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95000"/>
                      </a:schemeClr>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346849">
                <a:tc>
                  <a:txBody>
                    <a:bodyPr/>
                    <a:lstStyle/>
                    <a:p>
                      <a:pPr>
                        <a:lnSpc>
                          <a:spcPct val="107000"/>
                        </a:lnSpc>
                        <a:spcAft>
                          <a:spcPts val="0"/>
                        </a:spcAft>
                      </a:pPr>
                      <a:r>
                        <a:rPr lang="en-GB" sz="1600" dirty="0">
                          <a:solidFill>
                            <a:schemeClr val="tx1"/>
                          </a:solidFill>
                          <a:effectLst/>
                          <a:latin typeface="+mn-lt"/>
                        </a:rPr>
                        <a:t>FY18</a:t>
                      </a:r>
                      <a:endParaRPr lang="nl-NL"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95000"/>
                      </a:schemeClr>
                    </a:solidFill>
                  </a:tcPr>
                </a:tc>
                <a:tc>
                  <a:txBody>
                    <a:bodyPr/>
                    <a:lstStyle/>
                    <a:p>
                      <a:pPr>
                        <a:lnSpc>
                          <a:spcPct val="107000"/>
                        </a:lnSpc>
                        <a:spcAft>
                          <a:spcPts val="0"/>
                        </a:spcAft>
                      </a:pPr>
                      <a:r>
                        <a:rPr lang="en-GB" sz="1600" dirty="0">
                          <a:solidFill>
                            <a:schemeClr val="tx1"/>
                          </a:solidFill>
                          <a:effectLst/>
                          <a:latin typeface="+mn-lt"/>
                        </a:rPr>
                        <a:t>Revised Resilience Marker</a:t>
                      </a:r>
                      <a:endParaRPr lang="nl-NL"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95000"/>
                      </a:schemeClr>
                    </a:solidFill>
                  </a:tcPr>
                </a:tc>
                <a:tc>
                  <a:txBody>
                    <a:bodyPr/>
                    <a:lstStyle/>
                    <a:p>
                      <a:pPr algn="ctr">
                        <a:lnSpc>
                          <a:spcPct val="107000"/>
                        </a:lnSpc>
                        <a:spcAft>
                          <a:spcPts val="0"/>
                        </a:spcAft>
                      </a:pPr>
                      <a:r>
                        <a:rPr lang="en-GB" sz="1900" dirty="0">
                          <a:solidFill>
                            <a:schemeClr val="tx1">
                              <a:lumMod val="75000"/>
                            </a:schemeClr>
                          </a:solidFill>
                          <a:effectLst/>
                          <a:latin typeface="+mn-lt"/>
                        </a:rPr>
                        <a:t>0</a:t>
                      </a:r>
                      <a:br>
                        <a:rPr lang="en-GB" sz="1900" dirty="0">
                          <a:solidFill>
                            <a:schemeClr val="tx1">
                              <a:lumMod val="75000"/>
                            </a:schemeClr>
                          </a:solidFill>
                          <a:effectLst/>
                          <a:latin typeface="+mn-lt"/>
                        </a:rPr>
                      </a:br>
                      <a:r>
                        <a:rPr lang="en-GB" sz="1900" dirty="0">
                          <a:solidFill>
                            <a:schemeClr val="tx1">
                              <a:lumMod val="75000"/>
                            </a:schemeClr>
                          </a:solidFill>
                          <a:effectLst/>
                          <a:latin typeface="+mn-lt"/>
                        </a:rPr>
                        <a:t>No resilience integration</a:t>
                      </a:r>
                      <a:endParaRPr lang="nl-NL" sz="1900" dirty="0">
                        <a:solidFill>
                          <a:schemeClr val="tx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GB" sz="1900" dirty="0">
                          <a:solidFill>
                            <a:schemeClr val="tx1">
                              <a:lumMod val="75000"/>
                            </a:schemeClr>
                          </a:solidFill>
                          <a:effectLst/>
                          <a:latin typeface="+mn-lt"/>
                        </a:rPr>
                        <a:t>1</a:t>
                      </a:r>
                      <a:br>
                        <a:rPr lang="en-GB" sz="1900" dirty="0">
                          <a:solidFill>
                            <a:schemeClr val="tx1">
                              <a:lumMod val="75000"/>
                            </a:schemeClr>
                          </a:solidFill>
                          <a:effectLst/>
                          <a:latin typeface="+mn-lt"/>
                        </a:rPr>
                      </a:br>
                      <a:r>
                        <a:rPr lang="en-GB" sz="1900" dirty="0">
                          <a:solidFill>
                            <a:schemeClr val="tx1">
                              <a:lumMod val="75000"/>
                            </a:schemeClr>
                          </a:solidFill>
                          <a:effectLst/>
                          <a:latin typeface="+mn-lt"/>
                        </a:rPr>
                        <a:t>Poor resilience integration</a:t>
                      </a:r>
                      <a:endParaRPr lang="nl-NL" sz="1900" dirty="0">
                        <a:solidFill>
                          <a:schemeClr val="tx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en-GB" sz="1900" dirty="0">
                          <a:solidFill>
                            <a:schemeClr val="tx1">
                              <a:lumMod val="75000"/>
                            </a:schemeClr>
                          </a:solidFill>
                          <a:effectLst/>
                          <a:latin typeface="+mn-lt"/>
                        </a:rPr>
                        <a:t>2</a:t>
                      </a:r>
                      <a:br>
                        <a:rPr lang="en-GB" sz="1900" dirty="0">
                          <a:solidFill>
                            <a:schemeClr val="tx1">
                              <a:lumMod val="75000"/>
                            </a:schemeClr>
                          </a:solidFill>
                          <a:effectLst/>
                          <a:latin typeface="+mn-lt"/>
                        </a:rPr>
                      </a:br>
                      <a:r>
                        <a:rPr lang="en-GB" sz="1900" dirty="0">
                          <a:solidFill>
                            <a:schemeClr val="tx1">
                              <a:lumMod val="75000"/>
                            </a:schemeClr>
                          </a:solidFill>
                          <a:effectLst/>
                          <a:latin typeface="+mn-lt"/>
                        </a:rPr>
                        <a:t>Fair</a:t>
                      </a:r>
                      <a:r>
                        <a:rPr lang="en-GB" sz="1900" baseline="0" dirty="0">
                          <a:solidFill>
                            <a:schemeClr val="tx1">
                              <a:lumMod val="75000"/>
                            </a:schemeClr>
                          </a:solidFill>
                          <a:effectLst/>
                          <a:latin typeface="+mn-lt"/>
                        </a:rPr>
                        <a:t> resilience integration</a:t>
                      </a:r>
                      <a:endParaRPr lang="nl-NL" sz="1900" dirty="0">
                        <a:solidFill>
                          <a:schemeClr val="tx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07000"/>
                        </a:lnSpc>
                        <a:spcAft>
                          <a:spcPts val="0"/>
                        </a:spcAft>
                      </a:pPr>
                      <a:r>
                        <a:rPr lang="en-GB" sz="1900" dirty="0">
                          <a:solidFill>
                            <a:schemeClr val="tx2"/>
                          </a:solidFill>
                          <a:effectLst/>
                          <a:latin typeface="+mn-lt"/>
                        </a:rPr>
                        <a:t>3 </a:t>
                      </a:r>
                      <a:br>
                        <a:rPr lang="en-GB" sz="1900" dirty="0">
                          <a:solidFill>
                            <a:schemeClr val="tx2"/>
                          </a:solidFill>
                          <a:effectLst/>
                          <a:latin typeface="+mn-lt"/>
                        </a:rPr>
                      </a:br>
                      <a:r>
                        <a:rPr lang="en-GB" sz="1900" dirty="0">
                          <a:solidFill>
                            <a:schemeClr val="tx2"/>
                          </a:solidFill>
                          <a:effectLst/>
                          <a:latin typeface="+mn-lt"/>
                        </a:rPr>
                        <a:t>Good resilience</a:t>
                      </a:r>
                      <a:r>
                        <a:rPr lang="en-GB" sz="1900" baseline="0" dirty="0">
                          <a:solidFill>
                            <a:schemeClr val="tx2"/>
                          </a:solidFill>
                          <a:effectLst/>
                          <a:latin typeface="+mn-lt"/>
                        </a:rPr>
                        <a:t> integration</a:t>
                      </a:r>
                      <a:endParaRPr lang="nl-NL" sz="19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0"/>
                        </a:spcAft>
                      </a:pPr>
                      <a:r>
                        <a:rPr lang="en-GB" sz="1900" dirty="0">
                          <a:solidFill>
                            <a:schemeClr val="tx2"/>
                          </a:solidFill>
                          <a:effectLst/>
                          <a:latin typeface="+mn-lt"/>
                        </a:rPr>
                        <a:t>4</a:t>
                      </a:r>
                      <a:br>
                        <a:rPr lang="en-GB" sz="1900" dirty="0">
                          <a:solidFill>
                            <a:schemeClr val="tx2"/>
                          </a:solidFill>
                          <a:effectLst/>
                          <a:latin typeface="+mn-lt"/>
                        </a:rPr>
                      </a:br>
                      <a:r>
                        <a:rPr lang="en-GB" sz="1900" dirty="0">
                          <a:solidFill>
                            <a:schemeClr val="tx2"/>
                          </a:solidFill>
                          <a:effectLst/>
                          <a:latin typeface="+mn-lt"/>
                        </a:rPr>
                        <a:t>Excellent resilience</a:t>
                      </a:r>
                      <a:r>
                        <a:rPr lang="en-GB" sz="1900" baseline="0" dirty="0">
                          <a:solidFill>
                            <a:schemeClr val="tx2"/>
                          </a:solidFill>
                          <a:effectLst/>
                          <a:latin typeface="+mn-lt"/>
                        </a:rPr>
                        <a:t> integration</a:t>
                      </a:r>
                      <a:endParaRPr lang="nl-NL" sz="19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10001"/>
                  </a:ext>
                </a:extLst>
              </a:tr>
              <a:tr h="346849">
                <a:tc>
                  <a:txBody>
                    <a:bodyPr/>
                    <a:lstStyle/>
                    <a:p>
                      <a:pPr>
                        <a:lnSpc>
                          <a:spcPct val="107000"/>
                        </a:lnSpc>
                        <a:spcAft>
                          <a:spcPts val="0"/>
                        </a:spcAft>
                      </a:pPr>
                      <a:r>
                        <a:rPr lang="en-GB" sz="1600" dirty="0">
                          <a:solidFill>
                            <a:schemeClr val="tx1"/>
                          </a:solidFill>
                          <a:effectLst/>
                          <a:latin typeface="+mn-lt"/>
                        </a:rPr>
                        <a:t>FY17</a:t>
                      </a:r>
                      <a:endParaRPr lang="nl-NL"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95000"/>
                      </a:schemeClr>
                    </a:solidFill>
                  </a:tcPr>
                </a:tc>
                <a:tc>
                  <a:txBody>
                    <a:bodyPr/>
                    <a:lstStyle/>
                    <a:p>
                      <a:pPr>
                        <a:lnSpc>
                          <a:spcPct val="107000"/>
                        </a:lnSpc>
                        <a:spcAft>
                          <a:spcPts val="0"/>
                        </a:spcAft>
                      </a:pPr>
                      <a:r>
                        <a:rPr lang="en-GB" sz="1600" dirty="0">
                          <a:solidFill>
                            <a:schemeClr val="tx1"/>
                          </a:solidFill>
                          <a:effectLst/>
                          <a:latin typeface="+mn-lt"/>
                        </a:rPr>
                        <a:t>Resilience Marker</a:t>
                      </a:r>
                      <a:endParaRPr lang="nl-NL"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95000"/>
                      </a:schemeClr>
                    </a:solidFill>
                  </a:tcPr>
                </a:tc>
                <a:tc>
                  <a:txBody>
                    <a:bodyPr/>
                    <a:lstStyle/>
                    <a:p>
                      <a:pPr algn="ctr">
                        <a:lnSpc>
                          <a:spcPct val="107000"/>
                        </a:lnSpc>
                        <a:spcAft>
                          <a:spcPts val="0"/>
                        </a:spcAft>
                      </a:pPr>
                      <a:r>
                        <a:rPr lang="en-GB" sz="1900" dirty="0">
                          <a:solidFill>
                            <a:schemeClr val="tx1">
                              <a:lumMod val="75000"/>
                            </a:schemeClr>
                          </a:solidFill>
                          <a:effectLst/>
                          <a:latin typeface="+mn-lt"/>
                        </a:rPr>
                        <a:t>0</a:t>
                      </a:r>
                      <a:br>
                        <a:rPr lang="en-GB" sz="1900" dirty="0">
                          <a:solidFill>
                            <a:schemeClr val="tx1">
                              <a:lumMod val="75000"/>
                            </a:schemeClr>
                          </a:solidFill>
                          <a:effectLst/>
                          <a:latin typeface="+mn-lt"/>
                        </a:rPr>
                      </a:br>
                      <a:r>
                        <a:rPr lang="en-GB" sz="1900" dirty="0">
                          <a:solidFill>
                            <a:schemeClr val="tx1">
                              <a:lumMod val="75000"/>
                            </a:schemeClr>
                          </a:solidFill>
                          <a:effectLst/>
                          <a:latin typeface="+mn-lt"/>
                        </a:rPr>
                        <a:t>Harmful</a:t>
                      </a:r>
                      <a:endParaRPr lang="nl-NL" sz="1900" dirty="0">
                        <a:solidFill>
                          <a:schemeClr val="tx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GB" sz="1900" dirty="0">
                          <a:solidFill>
                            <a:schemeClr val="tx1">
                              <a:lumMod val="75000"/>
                            </a:schemeClr>
                          </a:solidFill>
                          <a:effectLst/>
                          <a:latin typeface="+mn-lt"/>
                        </a:rPr>
                        <a:t>1</a:t>
                      </a:r>
                      <a:br>
                        <a:rPr lang="en-GB" sz="1900" dirty="0">
                          <a:solidFill>
                            <a:schemeClr val="tx1">
                              <a:lumMod val="75000"/>
                            </a:schemeClr>
                          </a:solidFill>
                          <a:effectLst/>
                          <a:latin typeface="+mn-lt"/>
                        </a:rPr>
                      </a:br>
                      <a:r>
                        <a:rPr lang="en-GB" sz="1900" dirty="0">
                          <a:solidFill>
                            <a:schemeClr val="tx1">
                              <a:lumMod val="75000"/>
                            </a:schemeClr>
                          </a:solidFill>
                          <a:effectLst/>
                          <a:latin typeface="+mn-lt"/>
                        </a:rPr>
                        <a:t>Neutral</a:t>
                      </a:r>
                      <a:endParaRPr lang="nl-NL" sz="1900" dirty="0">
                        <a:solidFill>
                          <a:schemeClr val="tx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en-GB" sz="1900" dirty="0">
                          <a:solidFill>
                            <a:schemeClr val="tx1">
                              <a:lumMod val="75000"/>
                            </a:schemeClr>
                          </a:solidFill>
                          <a:effectLst/>
                          <a:latin typeface="+mn-lt"/>
                        </a:rPr>
                        <a:t>2</a:t>
                      </a:r>
                      <a:br>
                        <a:rPr lang="en-GB" sz="1900" dirty="0">
                          <a:solidFill>
                            <a:schemeClr val="tx1">
                              <a:lumMod val="75000"/>
                            </a:schemeClr>
                          </a:solidFill>
                          <a:effectLst/>
                          <a:latin typeface="+mn-lt"/>
                        </a:rPr>
                      </a:br>
                      <a:r>
                        <a:rPr lang="en-GB" sz="1900" dirty="0">
                          <a:solidFill>
                            <a:schemeClr val="tx1">
                              <a:lumMod val="75000"/>
                            </a:schemeClr>
                          </a:solidFill>
                          <a:effectLst/>
                          <a:latin typeface="+mn-lt"/>
                        </a:rPr>
                        <a:t>Sensitive</a:t>
                      </a:r>
                      <a:endParaRPr lang="nl-NL" sz="1900" dirty="0">
                        <a:solidFill>
                          <a:schemeClr val="tx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07000"/>
                        </a:lnSpc>
                        <a:spcAft>
                          <a:spcPts val="0"/>
                        </a:spcAft>
                      </a:pPr>
                      <a:r>
                        <a:rPr lang="en-GB" sz="1900" dirty="0">
                          <a:solidFill>
                            <a:schemeClr val="tx2"/>
                          </a:solidFill>
                          <a:effectLst/>
                          <a:latin typeface="+mn-lt"/>
                        </a:rPr>
                        <a:t>3 </a:t>
                      </a:r>
                      <a:br>
                        <a:rPr lang="en-GB" sz="1900" dirty="0">
                          <a:solidFill>
                            <a:schemeClr val="tx2"/>
                          </a:solidFill>
                          <a:effectLst/>
                          <a:latin typeface="+mn-lt"/>
                        </a:rPr>
                      </a:br>
                      <a:r>
                        <a:rPr lang="en-GB" sz="1900" dirty="0">
                          <a:solidFill>
                            <a:schemeClr val="tx2"/>
                          </a:solidFill>
                          <a:effectLst/>
                          <a:latin typeface="+mn-lt"/>
                        </a:rPr>
                        <a:t>Responsive</a:t>
                      </a:r>
                      <a:endParaRPr lang="nl-NL" sz="19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0"/>
                        </a:spcAft>
                      </a:pPr>
                      <a:r>
                        <a:rPr lang="en-GB" sz="1900" dirty="0">
                          <a:solidFill>
                            <a:schemeClr val="tx2"/>
                          </a:solidFill>
                          <a:effectLst/>
                          <a:latin typeface="+mn-lt"/>
                        </a:rPr>
                        <a:t>4</a:t>
                      </a:r>
                      <a:br>
                        <a:rPr lang="en-GB" sz="1900" dirty="0">
                          <a:solidFill>
                            <a:schemeClr val="tx2"/>
                          </a:solidFill>
                          <a:effectLst/>
                          <a:latin typeface="+mn-lt"/>
                        </a:rPr>
                      </a:br>
                      <a:r>
                        <a:rPr lang="en-GB" sz="1900" dirty="0">
                          <a:solidFill>
                            <a:schemeClr val="tx2"/>
                          </a:solidFill>
                          <a:effectLst/>
                          <a:latin typeface="+mn-lt"/>
                        </a:rPr>
                        <a:t>Transformative</a:t>
                      </a:r>
                      <a:endParaRPr lang="nl-NL" sz="19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10002"/>
                  </a:ext>
                </a:extLst>
              </a:tr>
              <a:tr h="346849">
                <a:tc>
                  <a:txBody>
                    <a:bodyPr/>
                    <a:lstStyle/>
                    <a:p>
                      <a:pPr>
                        <a:lnSpc>
                          <a:spcPct val="107000"/>
                        </a:lnSpc>
                        <a:spcAft>
                          <a:spcPts val="0"/>
                        </a:spcAft>
                      </a:pPr>
                      <a:r>
                        <a:rPr lang="en-GB" sz="1600" dirty="0">
                          <a:solidFill>
                            <a:schemeClr val="tx1"/>
                          </a:solidFill>
                          <a:effectLst/>
                          <a:latin typeface="+mn-lt"/>
                        </a:rPr>
                        <a:t>FY16</a:t>
                      </a:r>
                      <a:endParaRPr lang="nl-NL"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95000"/>
                      </a:schemeClr>
                    </a:solidFill>
                  </a:tcPr>
                </a:tc>
                <a:tc>
                  <a:txBody>
                    <a:bodyPr/>
                    <a:lstStyle/>
                    <a:p>
                      <a:pPr>
                        <a:lnSpc>
                          <a:spcPct val="107000"/>
                        </a:lnSpc>
                        <a:spcAft>
                          <a:spcPts val="0"/>
                        </a:spcAft>
                      </a:pPr>
                      <a:r>
                        <a:rPr lang="en-GB" sz="1600" dirty="0">
                          <a:solidFill>
                            <a:schemeClr val="tx1"/>
                          </a:solidFill>
                          <a:effectLst/>
                          <a:latin typeface="+mn-lt"/>
                        </a:rPr>
                        <a:t>To what</a:t>
                      </a:r>
                      <a:r>
                        <a:rPr lang="en-GB" sz="1600" baseline="0" dirty="0">
                          <a:solidFill>
                            <a:schemeClr val="tx1"/>
                          </a:solidFill>
                          <a:effectLst/>
                          <a:latin typeface="+mn-lt"/>
                        </a:rPr>
                        <a:t> does the project include</a:t>
                      </a:r>
                      <a:r>
                        <a:rPr lang="en-GB" sz="1600" dirty="0">
                          <a:solidFill>
                            <a:schemeClr val="tx1"/>
                          </a:solidFill>
                          <a:effectLst/>
                          <a:latin typeface="+mn-lt"/>
                        </a:rPr>
                        <a:t> actions that increase resilience?  </a:t>
                      </a:r>
                      <a:endParaRPr lang="nl-NL"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95000"/>
                      </a:schemeClr>
                    </a:solidFill>
                  </a:tcPr>
                </a:tc>
                <a:tc>
                  <a:txBody>
                    <a:bodyPr/>
                    <a:lstStyle/>
                    <a:p>
                      <a:pPr algn="ctr">
                        <a:lnSpc>
                          <a:spcPct val="107000"/>
                        </a:lnSpc>
                        <a:spcAft>
                          <a:spcPts val="0"/>
                        </a:spcAft>
                      </a:pPr>
                      <a:r>
                        <a:rPr lang="en-GB" sz="1900">
                          <a:solidFill>
                            <a:schemeClr val="tx1">
                              <a:lumMod val="75000"/>
                            </a:schemeClr>
                          </a:solidFill>
                          <a:effectLst/>
                          <a:latin typeface="+mn-lt"/>
                        </a:rPr>
                        <a:t>Did not include actions</a:t>
                      </a:r>
                      <a:endParaRPr lang="nl-NL" sz="1900">
                        <a:solidFill>
                          <a:schemeClr val="tx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gridSpan="2">
                  <a:txBody>
                    <a:bodyPr/>
                    <a:lstStyle/>
                    <a:p>
                      <a:pPr algn="ctr">
                        <a:lnSpc>
                          <a:spcPct val="107000"/>
                        </a:lnSpc>
                        <a:spcAft>
                          <a:spcPts val="0"/>
                        </a:spcAft>
                      </a:pPr>
                      <a:r>
                        <a:rPr lang="en-GB" sz="1900" dirty="0">
                          <a:solidFill>
                            <a:schemeClr val="tx1">
                              <a:lumMod val="75000"/>
                            </a:schemeClr>
                          </a:solidFill>
                          <a:effectLst/>
                          <a:latin typeface="+mn-lt"/>
                        </a:rPr>
                        <a:t>Partially included</a:t>
                      </a:r>
                      <a:endParaRPr lang="nl-NL" sz="1900" dirty="0">
                        <a:solidFill>
                          <a:schemeClr val="tx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hMerge="1">
                  <a:txBody>
                    <a:bodyPr/>
                    <a:lstStyle/>
                    <a:p>
                      <a:endParaRPr lang="nl-NL"/>
                    </a:p>
                  </a:txBody>
                  <a:tcPr>
                    <a:solidFill>
                      <a:schemeClr val="accent2">
                        <a:lumMod val="60000"/>
                        <a:lumOff val="40000"/>
                      </a:schemeClr>
                    </a:solidFill>
                  </a:tcPr>
                </a:tc>
                <a:tc gridSpan="2">
                  <a:txBody>
                    <a:bodyPr/>
                    <a:lstStyle/>
                    <a:p>
                      <a:pPr algn="ctr">
                        <a:lnSpc>
                          <a:spcPct val="107000"/>
                        </a:lnSpc>
                        <a:spcAft>
                          <a:spcPts val="0"/>
                        </a:spcAft>
                      </a:pPr>
                      <a:r>
                        <a:rPr lang="en-GB" sz="1900" dirty="0">
                          <a:solidFill>
                            <a:schemeClr val="tx2"/>
                          </a:solidFill>
                          <a:effectLst/>
                          <a:latin typeface="+mn-lt"/>
                        </a:rPr>
                        <a:t>Fully included</a:t>
                      </a:r>
                      <a:endParaRPr lang="nl-NL" sz="19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tc hMerge="1">
                  <a:txBody>
                    <a:bodyPr/>
                    <a:lstStyle/>
                    <a:p>
                      <a:endParaRPr lang="nl-NL"/>
                    </a:p>
                  </a:txBody>
                  <a:tcPr>
                    <a:solidFill>
                      <a:schemeClr val="accent2">
                        <a:lumMod val="75000"/>
                      </a:schemeClr>
                    </a:solidFill>
                  </a:tcPr>
                </a:tc>
                <a:extLst>
                  <a:ext uri="{0D108BD9-81ED-4DB2-BD59-A6C34878D82A}">
                    <a16:rowId xmlns:a16="http://schemas.microsoft.com/office/drawing/2014/main" val="10003"/>
                  </a:ext>
                </a:extLst>
              </a:tr>
              <a:tr h="346849">
                <a:tc>
                  <a:txBody>
                    <a:bodyPr/>
                    <a:lstStyle/>
                    <a:p>
                      <a:pPr>
                        <a:lnSpc>
                          <a:spcPct val="107000"/>
                        </a:lnSpc>
                        <a:spcAft>
                          <a:spcPts val="0"/>
                        </a:spcAft>
                      </a:pPr>
                      <a:r>
                        <a:rPr lang="en-GB" sz="1600" dirty="0">
                          <a:solidFill>
                            <a:schemeClr val="tx1"/>
                          </a:solidFill>
                          <a:effectLst/>
                          <a:latin typeface="+mn-lt"/>
                        </a:rPr>
                        <a:t>FY15</a:t>
                      </a:r>
                      <a:endParaRPr lang="nl-NL"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95000"/>
                      </a:schemeClr>
                    </a:solidFill>
                  </a:tcPr>
                </a:tc>
                <a:tc>
                  <a:txBody>
                    <a:bodyPr/>
                    <a:lstStyle/>
                    <a:p>
                      <a:pPr>
                        <a:lnSpc>
                          <a:spcPct val="107000"/>
                        </a:lnSpc>
                        <a:spcAft>
                          <a:spcPts val="0"/>
                        </a:spcAft>
                      </a:pPr>
                      <a:r>
                        <a:rPr lang="en-GB" sz="1600" dirty="0">
                          <a:solidFill>
                            <a:schemeClr val="tx1"/>
                          </a:solidFill>
                          <a:effectLst/>
                          <a:latin typeface="+mn-lt"/>
                        </a:rPr>
                        <a:t>To what</a:t>
                      </a:r>
                      <a:r>
                        <a:rPr lang="en-GB" sz="1600" baseline="0" dirty="0">
                          <a:solidFill>
                            <a:schemeClr val="tx1"/>
                          </a:solidFill>
                          <a:effectLst/>
                          <a:latin typeface="+mn-lt"/>
                        </a:rPr>
                        <a:t> does the project include</a:t>
                      </a:r>
                      <a:r>
                        <a:rPr lang="en-GB" sz="1600" dirty="0">
                          <a:solidFill>
                            <a:schemeClr val="tx1"/>
                          </a:solidFill>
                          <a:effectLst/>
                          <a:latin typeface="+mn-lt"/>
                        </a:rPr>
                        <a:t> actions that increase resilience?  </a:t>
                      </a:r>
                      <a:endParaRPr lang="nl-NL"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95000"/>
                      </a:schemeClr>
                    </a:solidFill>
                  </a:tcPr>
                </a:tc>
                <a:tc>
                  <a:txBody>
                    <a:bodyPr/>
                    <a:lstStyle/>
                    <a:p>
                      <a:pPr algn="ctr">
                        <a:lnSpc>
                          <a:spcPct val="107000"/>
                        </a:lnSpc>
                        <a:spcAft>
                          <a:spcPts val="0"/>
                        </a:spcAft>
                      </a:pPr>
                      <a:r>
                        <a:rPr lang="en-GB" sz="1900" dirty="0">
                          <a:solidFill>
                            <a:schemeClr val="tx1">
                              <a:lumMod val="75000"/>
                            </a:schemeClr>
                          </a:solidFill>
                          <a:effectLst/>
                          <a:latin typeface="+mn-lt"/>
                        </a:rPr>
                        <a:t>Did not include actions</a:t>
                      </a:r>
                      <a:endParaRPr lang="nl-NL" sz="1900" dirty="0">
                        <a:solidFill>
                          <a:schemeClr val="tx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gridSpan="2">
                  <a:txBody>
                    <a:bodyPr/>
                    <a:lstStyle/>
                    <a:p>
                      <a:pPr algn="ctr">
                        <a:lnSpc>
                          <a:spcPct val="107000"/>
                        </a:lnSpc>
                        <a:spcAft>
                          <a:spcPts val="0"/>
                        </a:spcAft>
                      </a:pPr>
                      <a:r>
                        <a:rPr lang="en-GB" sz="1900" dirty="0">
                          <a:solidFill>
                            <a:schemeClr val="tx1">
                              <a:lumMod val="75000"/>
                            </a:schemeClr>
                          </a:solidFill>
                          <a:effectLst/>
                          <a:latin typeface="+mn-lt"/>
                        </a:rPr>
                        <a:t>Partially included</a:t>
                      </a:r>
                      <a:endParaRPr lang="nl-NL" sz="1900" dirty="0">
                        <a:solidFill>
                          <a:schemeClr val="tx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hMerge="1">
                  <a:txBody>
                    <a:bodyPr/>
                    <a:lstStyle/>
                    <a:p>
                      <a:endParaRPr lang="nl-NL"/>
                    </a:p>
                  </a:txBody>
                  <a:tcPr/>
                </a:tc>
                <a:tc gridSpan="2">
                  <a:txBody>
                    <a:bodyPr/>
                    <a:lstStyle/>
                    <a:p>
                      <a:pPr algn="ctr">
                        <a:lnSpc>
                          <a:spcPct val="107000"/>
                        </a:lnSpc>
                        <a:spcAft>
                          <a:spcPts val="0"/>
                        </a:spcAft>
                      </a:pPr>
                      <a:r>
                        <a:rPr lang="en-GB" sz="1900" dirty="0">
                          <a:solidFill>
                            <a:schemeClr val="tx2"/>
                          </a:solidFill>
                          <a:effectLst/>
                          <a:latin typeface="+mn-lt"/>
                        </a:rPr>
                        <a:t>Fully included</a:t>
                      </a:r>
                      <a:endParaRPr lang="nl-NL" sz="19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tc hMerge="1">
                  <a:txBody>
                    <a:bodyPr/>
                    <a:lstStyle/>
                    <a:p>
                      <a:endParaRPr lang="nl-NL"/>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699697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C25B0-7704-411B-849D-9639316A66C3}" type="datetime1">
              <a:rPr lang="nl-NL" smtClean="0"/>
              <a:t>02-08-18</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9</a:t>
            </a:fld>
            <a:endParaRPr lang="en-US" dirty="0"/>
          </a:p>
        </p:txBody>
      </p:sp>
      <p:sp>
        <p:nvSpPr>
          <p:cNvPr id="6" name="Content Placeholder 2"/>
          <p:cNvSpPr txBox="1">
            <a:spLocks/>
          </p:cNvSpPr>
          <p:nvPr/>
        </p:nvSpPr>
        <p:spPr>
          <a:xfrm>
            <a:off x="697952" y="1271002"/>
            <a:ext cx="10972800" cy="88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a:ea typeface="+mn-ea"/>
                <a:cs typeface="Arial"/>
              </a:defRPr>
            </a:lvl1pPr>
            <a:lvl2pPr marL="4572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2pPr>
            <a:lvl3pPr marL="6858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914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4pPr>
            <a:lvl5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US" sz="3200" dirty="0">
                <a:latin typeface="+mn-lt"/>
              </a:rPr>
              <a:t>What is the CARE Resilience Marker? (2)</a:t>
            </a:r>
          </a:p>
        </p:txBody>
      </p:sp>
      <p:sp>
        <p:nvSpPr>
          <p:cNvPr id="7" name="Title 1"/>
          <p:cNvSpPr>
            <a:spLocks noGrp="1"/>
          </p:cNvSpPr>
          <p:nvPr>
            <p:ph type="title"/>
          </p:nvPr>
        </p:nvSpPr>
        <p:spPr>
          <a:xfrm>
            <a:off x="1981200" y="276894"/>
            <a:ext cx="8229600" cy="685800"/>
          </a:xfrm>
        </p:spPr>
        <p:txBody>
          <a:bodyPr>
            <a:normAutofit/>
          </a:bodyPr>
          <a:lstStyle/>
          <a:p>
            <a:r>
              <a:rPr lang="nl-NL" sz="2800" dirty="0">
                <a:solidFill>
                  <a:schemeClr val="bg1"/>
                </a:solidFill>
                <a:latin typeface="+mn-lt"/>
              </a:rPr>
              <a:t>Background &amp; Context</a:t>
            </a:r>
            <a:endParaRPr lang="en-GB" sz="2800" dirty="0">
              <a:solidFill>
                <a:schemeClr val="bg1"/>
              </a:solidFill>
              <a:latin typeface="+mn-lt"/>
            </a:endParaRPr>
          </a:p>
        </p:txBody>
      </p:sp>
      <p:sp>
        <p:nvSpPr>
          <p:cNvPr id="41" name="TextBox 40"/>
          <p:cNvSpPr txBox="1"/>
          <p:nvPr/>
        </p:nvSpPr>
        <p:spPr>
          <a:xfrm>
            <a:off x="2611039" y="1930939"/>
            <a:ext cx="6634857" cy="513331"/>
          </a:xfrm>
          <a:prstGeom prst="rect">
            <a:avLst/>
          </a:prstGeom>
          <a:noFill/>
        </p:spPr>
        <p:txBody>
          <a:bodyPr wrap="square" lIns="81646" tIns="40823" rIns="81646" bIns="40823" rtlCol="0">
            <a:spAutoFit/>
          </a:bodyPr>
          <a:lstStyle/>
          <a:p>
            <a:pPr algn="ctr"/>
            <a:r>
              <a:rPr lang="en-US" sz="2800" b="1" dirty="0">
                <a:latin typeface="+mj-lt"/>
              </a:rPr>
              <a:t>Multiple purposes:</a:t>
            </a:r>
            <a:endParaRPr lang="en-US" sz="2400" dirty="0">
              <a:latin typeface="+mj-lt"/>
            </a:endParaRPr>
          </a:p>
        </p:txBody>
      </p:sp>
      <p:sp>
        <p:nvSpPr>
          <p:cNvPr id="2" name="Oval 1"/>
          <p:cNvSpPr/>
          <p:nvPr/>
        </p:nvSpPr>
        <p:spPr>
          <a:xfrm>
            <a:off x="1752599" y="2462108"/>
            <a:ext cx="914400" cy="9144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l 42"/>
          <p:cNvSpPr/>
          <p:nvPr/>
        </p:nvSpPr>
        <p:spPr>
          <a:xfrm>
            <a:off x="5644844" y="2462108"/>
            <a:ext cx="914400" cy="9144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l 44"/>
          <p:cNvSpPr/>
          <p:nvPr/>
        </p:nvSpPr>
        <p:spPr>
          <a:xfrm>
            <a:off x="9296400" y="2462108"/>
            <a:ext cx="914400" cy="9144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Text Box 7"/>
          <p:cNvSpPr txBox="1"/>
          <p:nvPr/>
        </p:nvSpPr>
        <p:spPr>
          <a:xfrm>
            <a:off x="1866899" y="2611370"/>
            <a:ext cx="685800" cy="6738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solidFill>
                  <a:srgbClr val="FFFFFF"/>
                </a:solidFill>
                <a:effectLst/>
                <a:ea typeface="Calibri" panose="020F0502020204030204" pitchFamily="34" charset="0"/>
                <a:cs typeface="Times New Roman" panose="02020603050405020304" pitchFamily="18" charset="0"/>
              </a:rPr>
              <a:t>1</a:t>
            </a:r>
            <a:endParaRPr lang="nl-NL" sz="1600" dirty="0">
              <a:effectLst/>
              <a:ea typeface="Calibri" panose="020F0502020204030204" pitchFamily="34" charset="0"/>
              <a:cs typeface="Times New Roman" panose="02020603050405020304" pitchFamily="18" charset="0"/>
            </a:endParaRPr>
          </a:p>
        </p:txBody>
      </p:sp>
      <p:sp>
        <p:nvSpPr>
          <p:cNvPr id="47" name="Text Box 7"/>
          <p:cNvSpPr txBox="1"/>
          <p:nvPr/>
        </p:nvSpPr>
        <p:spPr>
          <a:xfrm>
            <a:off x="5759144" y="2582375"/>
            <a:ext cx="685800" cy="6738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solidFill>
                  <a:srgbClr val="FFFFFF"/>
                </a:solidFill>
                <a:effectLst/>
                <a:ea typeface="Calibri" panose="020F0502020204030204" pitchFamily="34" charset="0"/>
                <a:cs typeface="Times New Roman" panose="02020603050405020304" pitchFamily="18" charset="0"/>
              </a:rPr>
              <a:t>2</a:t>
            </a:r>
            <a:endParaRPr lang="nl-NL" sz="1600" dirty="0">
              <a:effectLst/>
              <a:ea typeface="Calibri" panose="020F0502020204030204" pitchFamily="34" charset="0"/>
              <a:cs typeface="Times New Roman" panose="02020603050405020304" pitchFamily="18" charset="0"/>
            </a:endParaRPr>
          </a:p>
        </p:txBody>
      </p:sp>
      <p:sp>
        <p:nvSpPr>
          <p:cNvPr id="48" name="Text Box 7"/>
          <p:cNvSpPr txBox="1"/>
          <p:nvPr/>
        </p:nvSpPr>
        <p:spPr>
          <a:xfrm>
            <a:off x="9410700" y="2582375"/>
            <a:ext cx="685800" cy="6738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solidFill>
                  <a:srgbClr val="FFFFFF"/>
                </a:solidFill>
                <a:effectLst/>
                <a:ea typeface="Calibri" panose="020F0502020204030204" pitchFamily="34" charset="0"/>
                <a:cs typeface="Times New Roman" panose="02020603050405020304" pitchFamily="18" charset="0"/>
              </a:rPr>
              <a:t>3</a:t>
            </a:r>
            <a:endParaRPr lang="nl-NL" sz="1600" dirty="0">
              <a:effectLst/>
              <a:ea typeface="Calibri" panose="020F0502020204030204" pitchFamily="34" charset="0"/>
              <a:cs typeface="Times New Roman" panose="02020603050405020304" pitchFamily="18" charset="0"/>
            </a:endParaRPr>
          </a:p>
        </p:txBody>
      </p:sp>
      <p:sp>
        <p:nvSpPr>
          <p:cNvPr id="49" name="TextBox 48"/>
          <p:cNvSpPr txBox="1"/>
          <p:nvPr/>
        </p:nvSpPr>
        <p:spPr>
          <a:xfrm>
            <a:off x="862448" y="5040190"/>
            <a:ext cx="2694701" cy="1190439"/>
          </a:xfrm>
          <a:prstGeom prst="rect">
            <a:avLst/>
          </a:prstGeom>
          <a:noFill/>
        </p:spPr>
        <p:txBody>
          <a:bodyPr wrap="square" lIns="81646" tIns="40823" rIns="81646" bIns="40823" rtlCol="0">
            <a:spAutoFit/>
          </a:bodyPr>
          <a:lstStyle/>
          <a:p>
            <a:pPr algn="ctr"/>
            <a:r>
              <a:rPr lang="en-US" sz="2400" b="1" dirty="0">
                <a:latin typeface="+mj-lt"/>
              </a:rPr>
              <a:t>Analysis </a:t>
            </a:r>
            <a:br>
              <a:rPr lang="en-US" sz="2400" b="1" dirty="0">
                <a:latin typeface="+mj-lt"/>
              </a:rPr>
            </a:br>
            <a:r>
              <a:rPr lang="en-US" sz="2400" b="1" dirty="0">
                <a:latin typeface="+mj-lt"/>
              </a:rPr>
              <a:t>&amp; </a:t>
            </a:r>
            <a:br>
              <a:rPr lang="en-US" sz="2400" b="1" dirty="0">
                <a:latin typeface="+mj-lt"/>
              </a:rPr>
            </a:br>
            <a:r>
              <a:rPr lang="en-US" sz="2400" b="1" dirty="0">
                <a:latin typeface="+mj-lt"/>
              </a:rPr>
              <a:t>Accountability</a:t>
            </a:r>
            <a:endParaRPr lang="en-US" sz="2000" b="1" dirty="0">
              <a:latin typeface="+mj-lt"/>
            </a:endParaRPr>
          </a:p>
        </p:txBody>
      </p:sp>
      <p:sp>
        <p:nvSpPr>
          <p:cNvPr id="50" name="TextBox 49"/>
          <p:cNvSpPr txBox="1"/>
          <p:nvPr/>
        </p:nvSpPr>
        <p:spPr>
          <a:xfrm>
            <a:off x="4837001" y="5046437"/>
            <a:ext cx="2694701" cy="451775"/>
          </a:xfrm>
          <a:prstGeom prst="rect">
            <a:avLst/>
          </a:prstGeom>
          <a:noFill/>
        </p:spPr>
        <p:txBody>
          <a:bodyPr wrap="square" lIns="81646" tIns="40823" rIns="81646" bIns="40823" rtlCol="0">
            <a:spAutoFit/>
          </a:bodyPr>
          <a:lstStyle/>
          <a:p>
            <a:pPr algn="ctr"/>
            <a:r>
              <a:rPr lang="en-US" sz="2400" b="1" dirty="0">
                <a:latin typeface="+mj-lt"/>
              </a:rPr>
              <a:t>Quality Threshold</a:t>
            </a:r>
            <a:endParaRPr lang="en-US" sz="2000" b="1" dirty="0">
              <a:latin typeface="+mj-lt"/>
            </a:endParaRPr>
          </a:p>
        </p:txBody>
      </p:sp>
      <p:sp>
        <p:nvSpPr>
          <p:cNvPr id="51" name="TextBox 50"/>
          <p:cNvSpPr txBox="1"/>
          <p:nvPr/>
        </p:nvSpPr>
        <p:spPr>
          <a:xfrm>
            <a:off x="8052154" y="5040190"/>
            <a:ext cx="3402892" cy="821107"/>
          </a:xfrm>
          <a:prstGeom prst="rect">
            <a:avLst/>
          </a:prstGeom>
          <a:noFill/>
        </p:spPr>
        <p:txBody>
          <a:bodyPr wrap="square" lIns="81646" tIns="40823" rIns="81646" bIns="40823" rtlCol="0">
            <a:spAutoFit/>
          </a:bodyPr>
          <a:lstStyle/>
          <a:p>
            <a:pPr algn="ctr"/>
            <a:r>
              <a:rPr lang="en-US" sz="2400" b="1" dirty="0">
                <a:latin typeface="+mj-lt"/>
              </a:rPr>
              <a:t>Interdisciplinary</a:t>
            </a:r>
            <a:br>
              <a:rPr lang="en-US" sz="2400" b="1" dirty="0">
                <a:latin typeface="+mj-lt"/>
              </a:rPr>
            </a:br>
            <a:r>
              <a:rPr lang="en-US" sz="2400" b="1" dirty="0">
                <a:latin typeface="+mj-lt"/>
              </a:rPr>
              <a:t>Reflection &amp; Learning</a:t>
            </a:r>
            <a:endParaRPr lang="en-US" sz="2000" b="1" dirty="0">
              <a:latin typeface="+mj-lt"/>
            </a:endParaRPr>
          </a:p>
        </p:txBody>
      </p:sp>
      <p:pic>
        <p:nvPicPr>
          <p:cNvPr id="1026" name="Picture 2" descr="Afbeeldingsresultaat voor analysis icon 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99989" y="3434497"/>
            <a:ext cx="1587909" cy="15879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proposal icon 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3681" y="3897991"/>
            <a:ext cx="1004637" cy="1004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quality icon 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74992" y="3610548"/>
            <a:ext cx="1028335" cy="10283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brain human icon 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993828" y="3635178"/>
            <a:ext cx="1383168" cy="138316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erelateerde afbeeldi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54120" y="3846057"/>
            <a:ext cx="675547" cy="57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508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500"/>
                                        <p:tgtEl>
                                          <p:spTgt spid="1030"/>
                                        </p:tgtEl>
                                      </p:cBhvr>
                                    </p:animEffect>
                                  </p:childTnLst>
                                </p:cTn>
                              </p:par>
                              <p:par>
                                <p:cTn id="31" presetID="10"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10" presetClass="entr" presetSubtype="0" fill="hold" nodeType="with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fade">
                                      <p:cBhvr>
                                        <p:cTn id="47" dur="500"/>
                                        <p:tgtEl>
                                          <p:spTgt spid="1034"/>
                                        </p:tgtEl>
                                      </p:cBhvr>
                                    </p:animEffect>
                                  </p:childTnLst>
                                </p:cTn>
                              </p:par>
                              <p:par>
                                <p:cTn id="48" presetID="10" presetClass="entr" presetSubtype="0" fill="hold" nodeType="withEffect">
                                  <p:stCondLst>
                                    <p:cond delay="0"/>
                                  </p:stCondLst>
                                  <p:childTnLst>
                                    <p:set>
                                      <p:cBhvr>
                                        <p:cTn id="49" dur="1" fill="hold">
                                          <p:stCondLst>
                                            <p:cond delay="0"/>
                                          </p:stCondLst>
                                        </p:cTn>
                                        <p:tgtEl>
                                          <p:spTgt spid="1040"/>
                                        </p:tgtEl>
                                        <p:attrNameLst>
                                          <p:attrName>style.visibility</p:attrName>
                                        </p:attrNameLst>
                                      </p:cBhvr>
                                      <p:to>
                                        <p:strVal val="visible"/>
                                      </p:to>
                                    </p:set>
                                    <p:animEffect transition="in" filter="fade">
                                      <p:cBhvr>
                                        <p:cTn id="50"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animBg="1"/>
      <p:bldP spid="45" grpId="0" animBg="1"/>
      <p:bldP spid="46" grpId="0"/>
      <p:bldP spid="47" grpId="0"/>
      <p:bldP spid="48" grpId="0"/>
      <p:bldP spid="49" grpId="0"/>
      <p:bldP spid="50" grpId="0"/>
      <p:bldP spid="51" grpId="0"/>
    </p:bldLst>
  </p:timing>
</p:sld>
</file>

<file path=ppt/theme/theme1.xml><?xml version="1.0" encoding="utf-8"?>
<a:theme xmlns:a="http://schemas.openxmlformats.org/drawingml/2006/main" name="Office Theme">
  <a:themeElements>
    <a:clrScheme name="CARE">
      <a:dk1>
        <a:srgbClr val="7F7F7F"/>
      </a:dk1>
      <a:lt1>
        <a:srgbClr val="FFFFFF"/>
      </a:lt1>
      <a:dk2>
        <a:srgbClr val="FFFFFF"/>
      </a:dk2>
      <a:lt2>
        <a:srgbClr val="FFFFFF"/>
      </a:lt2>
      <a:accent1>
        <a:srgbClr val="ED7D31"/>
      </a:accent1>
      <a:accent2>
        <a:srgbClr val="ED7D31"/>
      </a:accent2>
      <a:accent3>
        <a:srgbClr val="3F3F3F"/>
      </a:accent3>
      <a:accent4>
        <a:srgbClr val="F4B183"/>
      </a:accent4>
      <a:accent5>
        <a:srgbClr val="F7CBAC"/>
      </a:accent5>
      <a:accent6>
        <a:srgbClr val="FBE5D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3166</TotalTime>
  <Words>3386</Words>
  <Application>Microsoft Macintosh PowerPoint</Application>
  <PresentationFormat>Widescreen</PresentationFormat>
  <Paragraphs>422</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Arial</vt:lpstr>
      <vt:lpstr>Arial </vt:lpstr>
      <vt:lpstr>Calibri</vt:lpstr>
      <vt:lpstr>Calibri Light</vt:lpstr>
      <vt:lpstr>Times</vt:lpstr>
      <vt:lpstr>Times New Roman</vt:lpstr>
      <vt:lpstr>Wingdings</vt:lpstr>
      <vt:lpstr>Office Theme</vt:lpstr>
      <vt:lpstr>CARE Resilience Marker  (Revised)  2018  Training Module</vt:lpstr>
      <vt:lpstr>Overview</vt:lpstr>
      <vt:lpstr>Background &amp; Context</vt:lpstr>
      <vt:lpstr>Background &amp; Context</vt:lpstr>
      <vt:lpstr>Background &amp; Context</vt:lpstr>
      <vt:lpstr>Background &amp; Context</vt:lpstr>
      <vt:lpstr>Background &amp; Context</vt:lpstr>
      <vt:lpstr>Background &amp; Context</vt:lpstr>
      <vt:lpstr>Background &amp; Context</vt:lpstr>
      <vt:lpstr>Background &amp; Context</vt:lpstr>
      <vt:lpstr>The Resilience Marker Step-by-Step</vt:lpstr>
      <vt:lpstr>The Resilience Marker Step-by-Step: Process</vt:lpstr>
      <vt:lpstr>The Resilience Marker Step-by-Step: Project Information (1)</vt:lpstr>
      <vt:lpstr>The Resilience Marker Step-by-Step: Project Information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 - Resilience Integration (FY15-17)</vt:lpstr>
      <vt:lpstr>PowerPoint Presentation</vt:lpstr>
      <vt:lpstr>Questions &amp; Answers</vt:lpstr>
      <vt:lpstr>Support: Email &amp; Skype</vt:lpstr>
      <vt:lpstr>CCRP &amp; Resilience Marker Updates</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Marker 2018</dc:title>
  <dc:creator>Overbeek, Wieteke</dc:creator>
  <cp:lastModifiedBy>camillaschramek@gmail.com</cp:lastModifiedBy>
  <cp:revision>155</cp:revision>
  <dcterms:created xsi:type="dcterms:W3CDTF">2017-06-06T08:47:53Z</dcterms:created>
  <dcterms:modified xsi:type="dcterms:W3CDTF">2018-08-02T11:58:15Z</dcterms:modified>
</cp:coreProperties>
</file>